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8"/>
  </p:notesMasterIdLst>
  <p:sldIdLst>
    <p:sldId id="259" r:id="rId3"/>
    <p:sldId id="362" r:id="rId4"/>
    <p:sldId id="321" r:id="rId5"/>
    <p:sldId id="322" r:id="rId6"/>
    <p:sldId id="377" r:id="rId7"/>
    <p:sldId id="355" r:id="rId8"/>
    <p:sldId id="327" r:id="rId9"/>
    <p:sldId id="328" r:id="rId10"/>
    <p:sldId id="368" r:id="rId11"/>
    <p:sldId id="369" r:id="rId12"/>
    <p:sldId id="378" r:id="rId13"/>
    <p:sldId id="367" r:id="rId14"/>
    <p:sldId id="372" r:id="rId15"/>
    <p:sldId id="330" r:id="rId16"/>
    <p:sldId id="332" r:id="rId17"/>
    <p:sldId id="356" r:id="rId18"/>
    <p:sldId id="334" r:id="rId19"/>
    <p:sldId id="331" r:id="rId20"/>
    <p:sldId id="333" r:id="rId21"/>
    <p:sldId id="335" r:id="rId22"/>
    <p:sldId id="339" r:id="rId23"/>
    <p:sldId id="340" r:id="rId24"/>
    <p:sldId id="363" r:id="rId25"/>
    <p:sldId id="341" r:id="rId26"/>
    <p:sldId id="342" r:id="rId27"/>
    <p:sldId id="343" r:id="rId28"/>
    <p:sldId id="344" r:id="rId29"/>
    <p:sldId id="345" r:id="rId30"/>
    <p:sldId id="358" r:id="rId31"/>
    <p:sldId id="346" r:id="rId32"/>
    <p:sldId id="360" r:id="rId33"/>
    <p:sldId id="347" r:id="rId34"/>
    <p:sldId id="348" r:id="rId35"/>
    <p:sldId id="361" r:id="rId36"/>
    <p:sldId id="349" r:id="rId37"/>
    <p:sldId id="373" r:id="rId38"/>
    <p:sldId id="350" r:id="rId39"/>
    <p:sldId id="352" r:id="rId40"/>
    <p:sldId id="351" r:id="rId41"/>
    <p:sldId id="370" r:id="rId42"/>
    <p:sldId id="374" r:id="rId43"/>
    <p:sldId id="353" r:id="rId44"/>
    <p:sldId id="375" r:id="rId45"/>
    <p:sldId id="379" r:id="rId46"/>
    <p:sldId id="380" r:id="rId4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45D39AA-3E53-4A04-8ADE-32E144CF54AF}">
          <p14:sldIdLst>
            <p14:sldId id="259"/>
            <p14:sldId id="362"/>
            <p14:sldId id="321"/>
            <p14:sldId id="322"/>
            <p14:sldId id="377"/>
            <p14:sldId id="355"/>
            <p14:sldId id="327"/>
            <p14:sldId id="328"/>
            <p14:sldId id="368"/>
            <p14:sldId id="369"/>
            <p14:sldId id="378"/>
            <p14:sldId id="367"/>
            <p14:sldId id="372"/>
            <p14:sldId id="330"/>
            <p14:sldId id="332"/>
            <p14:sldId id="356"/>
            <p14:sldId id="334"/>
            <p14:sldId id="331"/>
            <p14:sldId id="333"/>
            <p14:sldId id="335"/>
            <p14:sldId id="339"/>
            <p14:sldId id="340"/>
            <p14:sldId id="363"/>
            <p14:sldId id="341"/>
            <p14:sldId id="342"/>
            <p14:sldId id="343"/>
            <p14:sldId id="344"/>
            <p14:sldId id="345"/>
            <p14:sldId id="358"/>
            <p14:sldId id="346"/>
            <p14:sldId id="360"/>
            <p14:sldId id="347"/>
            <p14:sldId id="348"/>
            <p14:sldId id="361"/>
            <p14:sldId id="349"/>
            <p14:sldId id="373"/>
            <p14:sldId id="350"/>
            <p14:sldId id="352"/>
            <p14:sldId id="351"/>
            <p14:sldId id="370"/>
            <p14:sldId id="374"/>
            <p14:sldId id="353"/>
            <p14:sldId id="375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FFCC66"/>
    <a:srgbClr val="000000"/>
    <a:srgbClr val="660066"/>
    <a:srgbClr val="FF0000"/>
    <a:srgbClr val="AA86AC"/>
    <a:srgbClr val="B17AB8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598" autoAdjust="0"/>
  </p:normalViewPr>
  <p:slideViewPr>
    <p:cSldViewPr showGuides="1">
      <p:cViewPr varScale="1">
        <p:scale>
          <a:sx n="55" d="100"/>
          <a:sy n="55" d="100"/>
        </p:scale>
        <p:origin x="1123" y="38"/>
      </p:cViewPr>
      <p:guideLst>
        <p:guide orient="horz" pos="22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fontAlgn="base"/>
            <a:fld id="{8E0EA9AB-1604-41B1-90B5-8BC60D737628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fontAlgn="base"/>
            <a:fld id="{477C048F-ABAE-4C2F-B8CF-E215B8181615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5980853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888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左侧的目录中列出了所有</a:t>
            </a:r>
            <a:r>
              <a:rPr lang="en-US" altLang="zh-CN" dirty="0"/>
              <a:t>AT</a:t>
            </a:r>
            <a:r>
              <a:rPr lang="zh-CN" altLang="en-US" dirty="0"/>
              <a:t>指令的快捷入口</a:t>
            </a:r>
          </a:p>
        </p:txBody>
      </p:sp>
    </p:spTree>
    <p:extLst>
      <p:ext uri="{BB962C8B-B14F-4D97-AF65-F5344CB8AC3E}">
        <p14:creationId xmlns:p14="http://schemas.microsoft.com/office/powerpoint/2010/main" val="3593722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54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WiFi</a:t>
            </a:r>
            <a:r>
              <a:rPr lang="zh-CN" altLang="en-US" dirty="0"/>
              <a:t>管理指令中，找到</a:t>
            </a:r>
            <a:r>
              <a:rPr lang="en-US" altLang="zh-CN" dirty="0"/>
              <a:t>WJAP</a:t>
            </a:r>
            <a:r>
              <a:rPr lang="zh-CN" altLang="en-US" dirty="0"/>
              <a:t>，可以看到指令后写入不同的内容，有三种不同的使用方法，配置</a:t>
            </a:r>
            <a:r>
              <a:rPr lang="en-US" altLang="zh-CN" dirty="0" err="1"/>
              <a:t>WiFi</a:t>
            </a:r>
            <a:r>
              <a:rPr lang="zh-CN" altLang="en-US" dirty="0"/>
              <a:t>使用的是第三种，等于号后有两个参数，以逗号隔开，第一个参数是</a:t>
            </a:r>
            <a:r>
              <a:rPr lang="en-US" altLang="zh-CN" dirty="0" err="1"/>
              <a:t>ssid</a:t>
            </a:r>
            <a:r>
              <a:rPr lang="en-US" altLang="zh-CN" dirty="0"/>
              <a:t>,</a:t>
            </a:r>
            <a:r>
              <a:rPr lang="zh-CN" altLang="en-US" dirty="0"/>
              <a:t>第二个是密码。可以来实际操作试试看。</a:t>
            </a:r>
          </a:p>
        </p:txBody>
      </p:sp>
    </p:spTree>
    <p:extLst>
      <p:ext uri="{BB962C8B-B14F-4D97-AF65-F5344CB8AC3E}">
        <p14:creationId xmlns:p14="http://schemas.microsoft.com/office/powerpoint/2010/main" val="380523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891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打开串口调试助手，选择</a:t>
            </a:r>
            <a:r>
              <a:rPr lang="en-US" altLang="zh-CN" dirty="0"/>
              <a:t>Arduino uno</a:t>
            </a:r>
            <a:r>
              <a:rPr lang="zh-CN" altLang="en-US" dirty="0"/>
              <a:t>连接的端口，设置波特率为</a:t>
            </a:r>
            <a:r>
              <a:rPr lang="en-US" altLang="zh-CN" dirty="0"/>
              <a:t>115200</a:t>
            </a:r>
            <a:r>
              <a:rPr lang="zh-CN" altLang="en-US" dirty="0"/>
              <a:t>。</a:t>
            </a:r>
            <a:r>
              <a:rPr lang="en-US" altLang="zh-CN" dirty="0"/>
              <a:t>WIFI</a:t>
            </a:r>
            <a:r>
              <a:rPr lang="zh-CN" altLang="en-US" dirty="0"/>
              <a:t>模组已经就绪，等待我们发出指令。我们先来发送</a:t>
            </a:r>
            <a:r>
              <a:rPr lang="en-US" altLang="zh-CN" dirty="0"/>
              <a:t>AT</a:t>
            </a:r>
            <a:r>
              <a:rPr lang="zh-CN" altLang="en-US" dirty="0"/>
              <a:t>来确认指令接收情况。</a:t>
            </a:r>
            <a:r>
              <a:rPr lang="en-US" altLang="zh-CN" dirty="0"/>
              <a:t>AT</a:t>
            </a:r>
            <a:r>
              <a:rPr lang="zh-CN" altLang="en-US" dirty="0"/>
              <a:t>指令的发送以换行符作为指令结束的标志，发送的窗口输入</a:t>
            </a:r>
            <a:r>
              <a:rPr lang="en-US" altLang="zh-CN" dirty="0"/>
              <a:t>AT </a:t>
            </a:r>
            <a:r>
              <a:rPr lang="zh-CN" altLang="en-US" dirty="0"/>
              <a:t>换行。点击发送。黑色的接收窗口显示</a:t>
            </a:r>
            <a:r>
              <a:rPr lang="en-US" altLang="zh-CN" dirty="0"/>
              <a:t>OK</a:t>
            </a:r>
            <a:r>
              <a:rPr lang="zh-CN" altLang="en-US" dirty="0"/>
              <a:t>，指令发送成功。为了更直观的看到指令的发送和回复，我们来打开指令回显。</a:t>
            </a:r>
          </a:p>
        </p:txBody>
      </p:sp>
    </p:spTree>
    <p:extLst>
      <p:ext uri="{BB962C8B-B14F-4D97-AF65-F5344CB8AC3E}">
        <p14:creationId xmlns:p14="http://schemas.microsoft.com/office/powerpoint/2010/main" val="742524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所谓指令回显，就是模组在接收到指令后，立即原封不动将所收到的指令发送回来，如何开启指令回显，在帮助文档中也有说明，在</a:t>
            </a:r>
            <a:r>
              <a:rPr lang="en-US" altLang="zh-CN" dirty="0"/>
              <a:t>UART</a:t>
            </a:r>
            <a:r>
              <a:rPr lang="zh-CN" altLang="en-US" dirty="0"/>
              <a:t>管理指令中，找到</a:t>
            </a:r>
            <a:r>
              <a:rPr lang="en-US" altLang="zh-CN" dirty="0"/>
              <a:t>UARTE</a:t>
            </a:r>
            <a:r>
              <a:rPr lang="zh-CN" altLang="en-US" dirty="0"/>
              <a:t>，这条指令的作用就是打开指令回显。单击进入指令的详细说明，按照规则，我们来构造开启回显的指令。</a:t>
            </a:r>
            <a:r>
              <a:rPr lang="en-US" altLang="zh-CN" dirty="0"/>
              <a:t>AT+UARTE=ON</a:t>
            </a:r>
            <a:r>
              <a:rPr lang="zh-CN" altLang="en-US" dirty="0"/>
              <a:t>，换行</a:t>
            </a:r>
          </a:p>
        </p:txBody>
      </p:sp>
    </p:spTree>
    <p:extLst>
      <p:ext uri="{BB962C8B-B14F-4D97-AF65-F5344CB8AC3E}">
        <p14:creationId xmlns:p14="http://schemas.microsoft.com/office/powerpoint/2010/main" val="25509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单击发送，指令回显已经打开。</a:t>
            </a:r>
          </a:p>
        </p:txBody>
      </p:sp>
    </p:spTree>
    <p:extLst>
      <p:ext uri="{BB962C8B-B14F-4D97-AF65-F5344CB8AC3E}">
        <p14:creationId xmlns:p14="http://schemas.microsoft.com/office/powerpoint/2010/main" val="1682543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在发送</a:t>
            </a:r>
            <a:r>
              <a:rPr lang="en-US" altLang="zh-CN" dirty="0"/>
              <a:t>AT</a:t>
            </a:r>
            <a:r>
              <a:rPr lang="zh-CN" altLang="en-US" dirty="0"/>
              <a:t>，可以看到串口首先接收到了回显的</a:t>
            </a:r>
            <a:r>
              <a:rPr lang="en-US" altLang="zh-CN" dirty="0"/>
              <a:t>AT,</a:t>
            </a:r>
            <a:r>
              <a:rPr lang="zh-CN" altLang="en-US" dirty="0"/>
              <a:t>然后再是</a:t>
            </a:r>
            <a:r>
              <a:rPr lang="en-US" altLang="zh-CN" dirty="0"/>
              <a:t>OK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187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下面我们测试网络连接，我将手机作为</a:t>
            </a:r>
            <a:r>
              <a:rPr lang="en-US" altLang="zh-CN" dirty="0"/>
              <a:t>WIFI</a:t>
            </a:r>
            <a:r>
              <a:rPr lang="zh-CN" altLang="en-US" dirty="0"/>
              <a:t>接入的热点，已经启用，输入构造的</a:t>
            </a:r>
            <a:r>
              <a:rPr lang="en-US" altLang="zh-CN" dirty="0"/>
              <a:t>WJAP</a:t>
            </a:r>
            <a:r>
              <a:rPr lang="zh-CN" altLang="en-US" dirty="0"/>
              <a:t>指令，</a:t>
            </a:r>
            <a:r>
              <a:rPr lang="en-US" altLang="zh-CN" dirty="0"/>
              <a:t>AT+WJAP=CQQ,12345678 </a:t>
            </a:r>
            <a:r>
              <a:rPr lang="zh-CN" altLang="en-US" dirty="0"/>
              <a:t>点击发送。回复</a:t>
            </a:r>
            <a:r>
              <a:rPr lang="en-US" altLang="zh-CN" dirty="0" err="1"/>
              <a:t>station_up</a:t>
            </a:r>
            <a:r>
              <a:rPr lang="zh-CN" altLang="en-US" dirty="0"/>
              <a:t>说明连接成功。手机也显示有新设备接入热点。总结我们刚刚的测试过程，通过</a:t>
            </a:r>
            <a:r>
              <a:rPr lang="en-US" altLang="zh-CN" dirty="0"/>
              <a:t>AT</a:t>
            </a:r>
            <a:r>
              <a:rPr lang="zh-CN" altLang="en-US" dirty="0"/>
              <a:t>指令我们实现了与</a:t>
            </a:r>
            <a:r>
              <a:rPr lang="en-US" altLang="zh-CN" dirty="0" err="1"/>
              <a:t>WiFi</a:t>
            </a:r>
            <a:r>
              <a:rPr lang="zh-CN" altLang="en-US" dirty="0"/>
              <a:t>模组的交互过程，下达</a:t>
            </a:r>
            <a:r>
              <a:rPr lang="en-US" altLang="zh-CN" dirty="0"/>
              <a:t>AT</a:t>
            </a:r>
            <a:r>
              <a:rPr lang="zh-CN" altLang="en-US" dirty="0"/>
              <a:t>指令，通过模组连接到了指定的热点，并通过回复的信息确认连接成功。</a:t>
            </a:r>
            <a:r>
              <a:rPr lang="en-US" altLang="zh-CN" dirty="0"/>
              <a:t>AT</a:t>
            </a:r>
            <a:r>
              <a:rPr lang="zh-CN" altLang="en-US" dirty="0"/>
              <a:t>指令的使用过程就是这么简单，但是在智慧小屋中负责发出</a:t>
            </a:r>
            <a:r>
              <a:rPr lang="en-US" altLang="zh-CN" dirty="0"/>
              <a:t>AT</a:t>
            </a:r>
            <a:r>
              <a:rPr lang="zh-CN" altLang="en-US" dirty="0"/>
              <a:t>指令的不是键盘，而是</a:t>
            </a:r>
            <a:r>
              <a:rPr lang="en-US" altLang="zh-CN" dirty="0"/>
              <a:t>Arduino uno</a:t>
            </a:r>
            <a:r>
              <a:rPr lang="zh-CN" altLang="en-US" dirty="0"/>
              <a:t>开发板。具体到小屋的功能，肯定不是只有一行</a:t>
            </a:r>
            <a:r>
              <a:rPr lang="en-US" altLang="zh-CN" dirty="0"/>
              <a:t>AT</a:t>
            </a:r>
            <a:r>
              <a:rPr lang="zh-CN" altLang="en-US" dirty="0"/>
              <a:t>指令这么简单，还要考虑功能配置和鲁棒性，</a:t>
            </a:r>
            <a:r>
              <a:rPr lang="en-US" altLang="zh-CN" dirty="0"/>
              <a:t>Arduino</a:t>
            </a:r>
            <a:r>
              <a:rPr lang="zh-CN" altLang="en-US" dirty="0"/>
              <a:t>也要对返回的消息进行解析，判断是否正确执行了发送的指令。</a:t>
            </a:r>
          </a:p>
        </p:txBody>
      </p:sp>
    </p:spTree>
    <p:extLst>
      <p:ext uri="{BB962C8B-B14F-4D97-AF65-F5344CB8AC3E}">
        <p14:creationId xmlns:p14="http://schemas.microsoft.com/office/powerpoint/2010/main" val="327145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首先来看</a:t>
            </a:r>
            <a:r>
              <a:rPr lang="en-US" altLang="zh-CN" dirty="0" err="1"/>
              <a:t>WiFi</a:t>
            </a:r>
            <a:r>
              <a:rPr lang="zh-CN" altLang="en-US" dirty="0"/>
              <a:t>的连接流程，首先发送</a:t>
            </a:r>
            <a:r>
              <a:rPr lang="en-US" altLang="zh-CN" dirty="0"/>
              <a:t>AT</a:t>
            </a:r>
            <a:r>
              <a:rPr lang="zh-CN" altLang="en-US" dirty="0"/>
              <a:t>确认波特率，接着重启模块，抹除可能存在的设置，下一步关闭指令回显，打开</a:t>
            </a:r>
            <a:r>
              <a:rPr lang="en-US" altLang="zh-CN" dirty="0"/>
              <a:t>WEVENT</a:t>
            </a:r>
            <a:r>
              <a:rPr lang="zh-CN" altLang="en-US" dirty="0"/>
              <a:t>提示，最后配置</a:t>
            </a:r>
            <a:r>
              <a:rPr lang="en-US" altLang="zh-CN" dirty="0" err="1"/>
              <a:t>WiFi</a:t>
            </a:r>
            <a:r>
              <a:rPr lang="zh-CN" altLang="en-US" dirty="0"/>
              <a:t>热点名称和密码。</a:t>
            </a:r>
          </a:p>
        </p:txBody>
      </p:sp>
    </p:spTree>
    <p:extLst>
      <p:ext uri="{BB962C8B-B14F-4D97-AF65-F5344CB8AC3E}">
        <p14:creationId xmlns:p14="http://schemas.microsoft.com/office/powerpoint/2010/main" val="411726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021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了解了模块的使用，我们来看代码如何实现。在</a:t>
            </a:r>
            <a:r>
              <a:rPr lang="en-US" altLang="zh-CN" dirty="0"/>
              <a:t>AT format</a:t>
            </a:r>
            <a:r>
              <a:rPr lang="zh-CN" altLang="en-US" dirty="0"/>
              <a:t>中我将用到的</a:t>
            </a:r>
            <a:r>
              <a:rPr lang="en-US" altLang="zh-CN" dirty="0"/>
              <a:t>AT</a:t>
            </a:r>
            <a:r>
              <a:rPr lang="zh-CN" altLang="en-US" dirty="0"/>
              <a:t>指令封装成了宏定义的字符串，并以格式字符留出了所需要替换的参数，继续以</a:t>
            </a:r>
            <a:r>
              <a:rPr lang="en-US" altLang="zh-CN" dirty="0" err="1"/>
              <a:t>WiFi</a:t>
            </a:r>
            <a:r>
              <a:rPr lang="zh-CN" altLang="en-US" dirty="0"/>
              <a:t>的连接指令为例，</a:t>
            </a:r>
            <a:r>
              <a:rPr lang="en-US" altLang="zh-CN" dirty="0"/>
              <a:t>AT_WIFI_START</a:t>
            </a:r>
            <a:r>
              <a:rPr lang="zh-CN" altLang="en-US" dirty="0"/>
              <a:t>中封装了这条指令，在需要填写</a:t>
            </a:r>
            <a:r>
              <a:rPr lang="en-US" altLang="zh-CN" dirty="0" err="1"/>
              <a:t>WiFi</a:t>
            </a:r>
            <a:r>
              <a:rPr lang="zh-CN" altLang="en-US" dirty="0"/>
              <a:t>名称和密码的地方，使用了格式字符中代表字符串的</a:t>
            </a:r>
            <a:r>
              <a:rPr lang="en-US" altLang="zh-CN" dirty="0"/>
              <a:t>%s</a:t>
            </a:r>
            <a:r>
              <a:rPr lang="zh-CN" altLang="en-US" dirty="0"/>
              <a:t>代替。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580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WiFi_init</a:t>
            </a:r>
            <a:r>
              <a:rPr lang="en-US" altLang="zh-CN" dirty="0"/>
              <a:t> </a:t>
            </a:r>
            <a:r>
              <a:rPr lang="zh-CN" altLang="en-US" dirty="0"/>
              <a:t>函数中使用</a:t>
            </a:r>
            <a:r>
              <a:rPr lang="en-US" altLang="zh-CN" dirty="0" err="1"/>
              <a:t>snprintf</a:t>
            </a:r>
            <a:r>
              <a:rPr lang="zh-CN" altLang="en-US" dirty="0"/>
              <a:t>这个函数对宏定义的字符串进行格式化，将</a:t>
            </a:r>
            <a:r>
              <a:rPr lang="en-US" altLang="zh-CN" dirty="0" err="1"/>
              <a:t>ssid</a:t>
            </a:r>
            <a:r>
              <a:rPr lang="zh-CN" altLang="en-US" dirty="0"/>
              <a:t>和</a:t>
            </a:r>
            <a:r>
              <a:rPr lang="en-US" altLang="zh-CN" dirty="0" err="1"/>
              <a:t>psw</a:t>
            </a:r>
            <a:r>
              <a:rPr lang="zh-CN" altLang="en-US" dirty="0"/>
              <a:t>填写进去，并将结果输出到</a:t>
            </a:r>
            <a:r>
              <a:rPr lang="en-US" altLang="zh-CN" dirty="0" err="1"/>
              <a:t>Atcmd</a:t>
            </a:r>
            <a:r>
              <a:rPr lang="zh-CN" altLang="en-US" dirty="0"/>
              <a:t>这个</a:t>
            </a:r>
            <a:r>
              <a:rPr lang="en-US" altLang="zh-CN" dirty="0" err="1"/>
              <a:t>buf</a:t>
            </a:r>
            <a:r>
              <a:rPr lang="zh-CN" altLang="en-US" dirty="0"/>
              <a:t>中。而</a:t>
            </a:r>
            <a:r>
              <a:rPr lang="en-US" altLang="zh-CN" dirty="0" err="1"/>
              <a:t>WiFi</a:t>
            </a:r>
            <a:r>
              <a:rPr lang="zh-CN" altLang="en-US" dirty="0"/>
              <a:t>的名字和密码，在程序开始的</a:t>
            </a:r>
            <a:r>
              <a:rPr lang="en-US" altLang="zh-CN" dirty="0"/>
              <a:t>User Modified Part</a:t>
            </a:r>
            <a:r>
              <a:rPr lang="zh-CN" altLang="en-US" dirty="0"/>
              <a:t>中也有相应的宏定义。整个流程可能有点绕，可以这么理解，</a:t>
            </a:r>
            <a:r>
              <a:rPr lang="en-US" altLang="zh-CN" dirty="0" err="1"/>
              <a:t>snprintf</a:t>
            </a:r>
            <a:r>
              <a:rPr lang="zh-CN" altLang="en-US" dirty="0"/>
              <a:t>函数将需要替换的参数填充进</a:t>
            </a:r>
            <a:r>
              <a:rPr lang="en-US" altLang="zh-CN" dirty="0"/>
              <a:t>AT</a:t>
            </a:r>
            <a:r>
              <a:rPr lang="zh-CN" altLang="en-US" dirty="0"/>
              <a:t>指令的模板中，形成新的字符串，这样就构成了我们需要用到的实际的</a:t>
            </a:r>
            <a:r>
              <a:rPr lang="en-US" altLang="zh-CN" dirty="0"/>
              <a:t>AT</a:t>
            </a:r>
            <a:r>
              <a:rPr lang="zh-CN" altLang="en-US" dirty="0"/>
              <a:t>指令，这样写的好处是，代码非常简洁，容易读懂，并且代码的修改非常简单。如果要连接到其他的热点，我们不需要考虑</a:t>
            </a:r>
            <a:r>
              <a:rPr lang="en-US" altLang="zh-CN" dirty="0"/>
              <a:t>AT</a:t>
            </a:r>
            <a:r>
              <a:rPr lang="zh-CN" altLang="en-US" dirty="0"/>
              <a:t>指令是哪一条，怎么构成，只需要在宏定义中，修改</a:t>
            </a:r>
            <a:r>
              <a:rPr lang="en-US" altLang="zh-CN" dirty="0" err="1"/>
              <a:t>WiFi</a:t>
            </a:r>
            <a:r>
              <a:rPr lang="zh-CN" altLang="en-US" dirty="0"/>
              <a:t>的</a:t>
            </a:r>
            <a:r>
              <a:rPr lang="en-US" altLang="zh-CN" dirty="0" err="1"/>
              <a:t>ssid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413263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得到了</a:t>
            </a:r>
            <a:r>
              <a:rPr lang="en-US" altLang="zh-CN" dirty="0"/>
              <a:t>AT</a:t>
            </a:r>
            <a:r>
              <a:rPr lang="zh-CN" altLang="en-US" dirty="0"/>
              <a:t>指令下面就要将它发送出去，并分析返回的执行结果。代码中编写了专门的函数来处理这个过程。函数总共包含三个参数，发送的指令，期望的返回结果和超时的时限。指令发出后接收到的返回结果会与期望的结果进行比较，确认执行成功后，返回</a:t>
            </a:r>
            <a:r>
              <a:rPr lang="en-US" altLang="zh-CN" dirty="0"/>
              <a:t>TRUE.</a:t>
            </a:r>
            <a:r>
              <a:rPr lang="zh-CN" altLang="en-US" dirty="0"/>
              <a:t>超时时限则是为指令的执行预留时间，由于不同指令的执行时间不同，为了提高代码效率，要有针对性的进行设置，超过时间限制且没有得到想要的指令，则认为指令执行失败，将通过复位模块，或者重新执行指令的方式，尝试解决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3282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WiFi</a:t>
            </a:r>
            <a:r>
              <a:rPr lang="zh-CN" altLang="en-US" dirty="0"/>
              <a:t>热点的配置过程集成在</a:t>
            </a:r>
            <a:r>
              <a:rPr lang="en-US" altLang="zh-CN" dirty="0" err="1"/>
              <a:t>WiFi-init</a:t>
            </a:r>
            <a:r>
              <a:rPr lang="zh-CN" altLang="en-US" dirty="0"/>
              <a:t>函数中，这里大家可以看到代码执行的逻辑。主程序中只需要调用</a:t>
            </a:r>
            <a:r>
              <a:rPr lang="en-US" altLang="zh-CN" dirty="0"/>
              <a:t>API</a:t>
            </a:r>
            <a:r>
              <a:rPr lang="zh-CN" altLang="en-US" dirty="0"/>
              <a:t>即可完成</a:t>
            </a:r>
            <a:r>
              <a:rPr lang="en-US" altLang="zh-CN" dirty="0" err="1"/>
              <a:t>WiFi</a:t>
            </a:r>
            <a:r>
              <a:rPr lang="zh-CN" altLang="en-US" dirty="0"/>
              <a:t>的配置与连接。</a:t>
            </a:r>
            <a:r>
              <a:rPr lang="en-US" altLang="zh-CN" dirty="0" err="1"/>
              <a:t>WiFi</a:t>
            </a:r>
            <a:r>
              <a:rPr lang="zh-CN" altLang="en-US" dirty="0"/>
              <a:t>连接成功，下一步要建立与物联网平台的</a:t>
            </a:r>
            <a:r>
              <a:rPr lang="en-US" altLang="zh-CN" dirty="0" err="1"/>
              <a:t>Mqtt</a:t>
            </a:r>
            <a:r>
              <a:rPr lang="zh-CN" altLang="en-US" dirty="0"/>
              <a:t>连接。</a:t>
            </a:r>
          </a:p>
        </p:txBody>
      </p:sp>
    </p:spTree>
    <p:extLst>
      <p:ext uri="{BB962C8B-B14F-4D97-AF65-F5344CB8AC3E}">
        <p14:creationId xmlns:p14="http://schemas.microsoft.com/office/powerpoint/2010/main" val="1933563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48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709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123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81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9423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91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673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0469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88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71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83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在智慧小屋的硬件架构中我们使用了上海庆科公司的</a:t>
            </a:r>
            <a:r>
              <a:rPr lang="en-US" altLang="zh-CN" dirty="0"/>
              <a:t>EMW3080</a:t>
            </a:r>
            <a:r>
              <a:rPr lang="zh-CN" altLang="en-US" dirty="0"/>
              <a:t>作为</a:t>
            </a:r>
            <a:r>
              <a:rPr lang="en-US" altLang="zh-CN" dirty="0"/>
              <a:t>Wi-Fi</a:t>
            </a:r>
            <a:r>
              <a:rPr lang="zh-CN" altLang="en-US" dirty="0"/>
              <a:t>模块，经由串口发送的</a:t>
            </a:r>
            <a:r>
              <a:rPr lang="en-US" altLang="zh-CN" dirty="0"/>
              <a:t>AT</a:t>
            </a:r>
            <a:r>
              <a:rPr lang="zh-CN" altLang="en-US" dirty="0"/>
              <a:t>指令对模块进行控制，那么什么是</a:t>
            </a:r>
            <a:r>
              <a:rPr lang="en-US" altLang="zh-CN" dirty="0"/>
              <a:t>AT</a:t>
            </a:r>
            <a:r>
              <a:rPr lang="zh-CN" altLang="en-US" dirty="0"/>
              <a:t>指令呢？</a:t>
            </a:r>
          </a:p>
        </p:txBody>
      </p:sp>
    </p:spTree>
    <p:extLst>
      <p:ext uri="{BB962C8B-B14F-4D97-AF65-F5344CB8AC3E}">
        <p14:creationId xmlns:p14="http://schemas.microsoft.com/office/powerpoint/2010/main" val="338200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872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模块的生产公司提供了关于模块使用的详细资料</a:t>
            </a:r>
          </a:p>
        </p:txBody>
      </p:sp>
    </p:spTree>
    <p:extLst>
      <p:ext uri="{BB962C8B-B14F-4D97-AF65-F5344CB8AC3E}">
        <p14:creationId xmlns:p14="http://schemas.microsoft.com/office/powerpoint/2010/main" val="66024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fontAlgn="base"/>
            <a:fld id="{B5E7EFD4-C64B-4821-9C75-8FF7A87898D1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/>
            <a:fld id="{09500E8A-0042-40AC-A194-C20DC9C097BB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  <p:pic>
        <p:nvPicPr>
          <p:cNvPr id="1031" name="Picture 7" descr="图片1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fontAlgn="base"/>
            <a:fld id="{85CFF6A7-4255-4179-B255-61942FDB57BC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2022/11/3</a:t>
            </a:fld>
            <a:endParaRPr lang="zh-CN" altLang="en-US" strike="noStrike" noProof="1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fontAlgn="base"/>
            <a:fld id="{5A40B135-409F-443D-B1DF-E04CFC9571A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fontAlgn="base"/>
              <a:t>‹#›</a:t>
            </a:fld>
            <a:endParaRPr lang="en-US" strike="noStrike" noProof="1"/>
          </a:p>
        </p:txBody>
      </p:sp>
      <p:pic>
        <p:nvPicPr>
          <p:cNvPr id="2055" name="Picture 7" descr="图片1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iot-face.oss-cn-shanghai.aliyuncs.com/tools.htm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elp.aliyun.com/document_detail/292635.htm?spm=a2c4g.11186623.0.0.15f97c1cQuffvV#task-210058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xchip.com/#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/>
          </p:cNvSpPr>
          <p:nvPr>
            <p:ph type="ctrTitle"/>
          </p:nvPr>
        </p:nvSpPr>
        <p:spPr>
          <a:xfrm>
            <a:off x="323776" y="2276872"/>
            <a:ext cx="8496448" cy="1747838"/>
          </a:xfrm>
        </p:spPr>
        <p:txBody>
          <a:bodyPr wrap="square" lIns="91440" tIns="45720" rIns="91440" bIns="45720" anchor="t"/>
          <a:lstStyle>
            <a:lvl1pPr lvl="0">
              <a:defRPr/>
            </a:lvl1pPr>
          </a:lstStyle>
          <a:p>
            <a:pPr lvl="0"/>
            <a: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 </a:t>
            </a:r>
            <a:r>
              <a:rPr lang="zh-CN" altLang="en-US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智慧云平台创新</a:t>
            </a: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br>
              <a:rPr lang="en-US" altLang="zh-CN" sz="6000" b="1" dirty="0">
                <a:solidFill>
                  <a:srgbClr val="660066"/>
                </a:solidFill>
                <a:latin typeface="隶书" panose="02010509060101010101" pitchFamily="1" charset="-122"/>
                <a:ea typeface="隶书" panose="02010509060101010101" pitchFamily="1" charset="-122"/>
              </a:rPr>
            </a:br>
            <a:endParaRPr lang="zh-CN" altLang="en-US" sz="2400" b="1" dirty="0">
              <a:solidFill>
                <a:srgbClr val="660066"/>
              </a:solidFill>
              <a:latin typeface="隶书" panose="02010509060101010101" pitchFamily="1" charset="-122"/>
              <a:ea typeface="隶书" panose="02010509060101010101" pitchFamily="1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475785" y="54029"/>
            <a:ext cx="2520175" cy="8547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1"/>
    </mc:Choice>
    <mc:Fallback xmlns="">
      <p:transition spd="slow" advTm="47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6BEB35-8741-4038-9D4D-D5328E91E9F9}"/>
              </a:ext>
            </a:extLst>
          </p:cNvPr>
          <p:cNvSpPr txBox="1"/>
          <p:nvPr/>
        </p:nvSpPr>
        <p:spPr>
          <a:xfrm>
            <a:off x="698352" y="1124744"/>
            <a:ext cx="7524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http://iot-face.oss-cn-shanghai.aliyuncs.com/tools.htm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访问链接打开签名算法计算工具：</a:t>
            </a:r>
          </a:p>
          <a:p>
            <a:r>
              <a:rPr lang="zh-CN" altLang="en-US" dirty="0"/>
              <a:t>将最后一行的内容填写到明文中（注意明文的末尾不能包含空格，否则会得到完全不同的哈希值）</a:t>
            </a:r>
          </a:p>
          <a:p>
            <a:r>
              <a:rPr lang="zh-CN" altLang="en-US" dirty="0"/>
              <a:t>将 </a:t>
            </a:r>
            <a:r>
              <a:rPr lang="en-US" altLang="zh-CN" dirty="0" err="1"/>
              <a:t>DeviceSecret</a:t>
            </a:r>
            <a:r>
              <a:rPr lang="en-US" altLang="zh-CN" dirty="0"/>
              <a:t> </a:t>
            </a:r>
            <a:r>
              <a:rPr lang="zh-CN" altLang="en-US" dirty="0"/>
              <a:t>填写到秘钥中</a:t>
            </a:r>
          </a:p>
          <a:p>
            <a:r>
              <a:rPr lang="zh-CN" altLang="en-US" dirty="0"/>
              <a:t>单击 </a:t>
            </a:r>
            <a:r>
              <a:rPr lang="en-US" altLang="zh-CN" dirty="0"/>
              <a:t>hmac-sha1 </a:t>
            </a:r>
            <a:r>
              <a:rPr lang="zh-CN" altLang="en-US" dirty="0"/>
              <a:t>按钮生成哈希值如下图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A80c82ae93a75407c8b81ff83cc46e46ec85f0b0</a:t>
            </a:r>
          </a:p>
          <a:p>
            <a:r>
              <a:rPr lang="zh-CN" altLang="en-US" dirty="0"/>
              <a:t>复制生成的哈希值到记事本中，作为 </a:t>
            </a:r>
            <a:r>
              <a:rPr lang="en-US" altLang="zh-CN" dirty="0"/>
              <a:t>password </a:t>
            </a:r>
            <a:r>
              <a:rPr lang="zh-CN" altLang="en-US" dirty="0"/>
              <a:t>字段替换代码内容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814C6-F641-4391-9B8A-8AED7F62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40968"/>
            <a:ext cx="6263680" cy="23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8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8A72F8-9FA7-424D-89F9-1ED40FE1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257800" cy="1247775"/>
          </a:xfrm>
          <a:prstGeom prst="rect">
            <a:avLst/>
          </a:prstGeom>
        </p:spPr>
      </p:pic>
      <p:pic>
        <p:nvPicPr>
          <p:cNvPr id="4" name="图片 3" descr="图形用户界面&#10;&#10;中度可信度描述已自动生成">
            <a:extLst>
              <a:ext uri="{FF2B5EF4-FFF2-40B4-BE49-F238E27FC236}">
                <a16:creationId xmlns:a16="http://schemas.microsoft.com/office/drawing/2014/main" id="{8A71AC9E-33DB-40C1-9050-53337FC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44824"/>
            <a:ext cx="4480948" cy="800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0B83B7-06F8-4952-B11E-3EC50621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843092"/>
            <a:ext cx="5003279" cy="38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016784-47A4-BBD2-DCB3-4EF4CE0E0552}"/>
              </a:ext>
            </a:extLst>
          </p:cNvPr>
          <p:cNvSpPr txBox="1"/>
          <p:nvPr/>
        </p:nvSpPr>
        <p:spPr>
          <a:xfrm>
            <a:off x="611560" y="980728"/>
            <a:ext cx="77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https://help.aliyun.com/document_detail/292635.htm?spm=a2c4g.11186623.0.0.15f97c1cQuffvV#task-2100587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C19E91-7A0F-79A5-6E90-E2FE16C6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28800"/>
            <a:ext cx="6566753" cy="49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FC4D466-C0B5-6195-AE27-35F8272B50F4}"/>
              </a:ext>
            </a:extLst>
          </p:cNvPr>
          <p:cNvSpPr txBox="1"/>
          <p:nvPr/>
        </p:nvSpPr>
        <p:spPr>
          <a:xfrm>
            <a:off x="2915816" y="141277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WiFi_init</a:t>
            </a:r>
            <a:r>
              <a:rPr lang="en-US" altLang="zh-CN" sz="3200" dirty="0"/>
              <a:t>()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CB4484-2B83-4D9F-9EF8-D7811CEF4429}"/>
              </a:ext>
            </a:extLst>
          </p:cNvPr>
          <p:cNvSpPr txBox="1"/>
          <p:nvPr/>
        </p:nvSpPr>
        <p:spPr>
          <a:xfrm>
            <a:off x="2915816" y="281693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Ali_connect()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AD2781-1F5A-462D-7D64-798AF35E91C4}"/>
              </a:ext>
            </a:extLst>
          </p:cNvPr>
          <p:cNvSpPr txBox="1"/>
          <p:nvPr/>
        </p:nvSpPr>
        <p:spPr>
          <a:xfrm>
            <a:off x="2915816" y="422108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Upload()</a:t>
            </a:r>
          </a:p>
        </p:txBody>
      </p:sp>
    </p:spTree>
    <p:extLst>
      <p:ext uri="{BB962C8B-B14F-4D97-AF65-F5344CB8AC3E}">
        <p14:creationId xmlns:p14="http://schemas.microsoft.com/office/powerpoint/2010/main" val="268169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3EA8A5-7205-41E0-8EAD-8DF778E7F949}"/>
              </a:ext>
            </a:extLst>
          </p:cNvPr>
          <p:cNvSpPr/>
          <p:nvPr/>
        </p:nvSpPr>
        <p:spPr>
          <a:xfrm>
            <a:off x="2195736" y="2816230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6.2 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连接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Wi-Fi</a:t>
            </a:r>
            <a:endParaRPr lang="zh-CN" altLang="en-US" sz="3600" b="1" dirty="0">
              <a:solidFill>
                <a:srgbClr val="660066"/>
              </a:solidFill>
              <a:ea typeface="隶书" panose="02010509060101010101" pitchFamily="1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3818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F99828-0B03-478E-9D8D-8208A708A360}"/>
              </a:ext>
            </a:extLst>
          </p:cNvPr>
          <p:cNvSpPr txBox="1"/>
          <p:nvPr/>
        </p:nvSpPr>
        <p:spPr>
          <a:xfrm>
            <a:off x="2566015" y="761619"/>
            <a:ext cx="63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EMW3080</a:t>
            </a:r>
            <a:r>
              <a:rPr lang="zh-CN" altLang="en-US" sz="4000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B1CDA4-9FC6-49FD-BE30-14C0E50A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" y="3778083"/>
            <a:ext cx="9058579" cy="3079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7ED0EF-9DB0-4CFB-A55E-A55D2346B946}"/>
              </a:ext>
            </a:extLst>
          </p:cNvPr>
          <p:cNvSpPr txBox="1"/>
          <p:nvPr/>
        </p:nvSpPr>
        <p:spPr>
          <a:xfrm>
            <a:off x="204462" y="1469505"/>
            <a:ext cx="87849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/>
              <a:t>本项目使用的</a:t>
            </a:r>
            <a:r>
              <a:rPr lang="en-US" altLang="zh-CN" sz="2400" dirty="0"/>
              <a:t>EMW3080</a:t>
            </a:r>
            <a:r>
              <a:rPr lang="zh-CN" altLang="en-US" sz="2400" dirty="0"/>
              <a:t>是上海庆科（</a:t>
            </a:r>
            <a:r>
              <a:rPr lang="en-US" altLang="zh-CN" sz="2400" dirty="0"/>
              <a:t>MXCHIP</a:t>
            </a:r>
            <a:r>
              <a:rPr lang="zh-CN" altLang="en-US" sz="2400" dirty="0"/>
              <a:t>）推出的嵌入式</a:t>
            </a:r>
            <a:r>
              <a:rPr lang="en-US" altLang="zh-CN" sz="2400" dirty="0"/>
              <a:t>Wi-Fi</a:t>
            </a:r>
            <a:r>
              <a:rPr lang="zh-CN" altLang="en-US" sz="2400" dirty="0"/>
              <a:t>模块，最高主频</a:t>
            </a:r>
            <a:r>
              <a:rPr lang="en-US" altLang="zh-CN" sz="2400" dirty="0"/>
              <a:t>133MHz</a:t>
            </a:r>
            <a:r>
              <a:rPr lang="zh-CN" altLang="en-US" sz="2400" dirty="0"/>
              <a:t>，内置</a:t>
            </a:r>
            <a:r>
              <a:rPr lang="en-US" altLang="zh-CN" sz="2400" dirty="0"/>
              <a:t>256KB SRAM</a:t>
            </a:r>
            <a:r>
              <a:rPr lang="zh-CN" altLang="en-US" sz="2400" dirty="0"/>
              <a:t>，</a:t>
            </a:r>
            <a:r>
              <a:rPr lang="en-US" altLang="zh-CN" sz="2400" dirty="0"/>
              <a:t>2M Flash Rom </a:t>
            </a:r>
            <a:r>
              <a:rPr lang="zh-CN" altLang="en-US" sz="2400" dirty="0"/>
              <a:t>，</a:t>
            </a:r>
            <a:r>
              <a:rPr lang="en-US" altLang="zh-CN" sz="2400" dirty="0"/>
              <a:t>3.3V</a:t>
            </a:r>
            <a:r>
              <a:rPr lang="zh-CN" altLang="en-US" sz="2400" dirty="0"/>
              <a:t>单电源供电。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/>
              <a:t>应用场景：智能家居</a:t>
            </a:r>
            <a:r>
              <a:rPr lang="en-US" altLang="zh-CN" sz="2400" dirty="0"/>
              <a:t>/</a:t>
            </a:r>
            <a:r>
              <a:rPr lang="zh-CN" altLang="en-US" sz="2400" dirty="0"/>
              <a:t>家电、智能照明、智能安防、医疗保健</a:t>
            </a:r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/>
              <a:t>硬件接口：</a:t>
            </a:r>
            <a:r>
              <a:rPr lang="en-US" altLang="zh-CN" sz="2400" dirty="0"/>
              <a:t>UART</a:t>
            </a:r>
            <a:r>
              <a:rPr lang="zh-CN" altLang="en-US" sz="2400" dirty="0"/>
              <a:t>，</a:t>
            </a:r>
            <a:r>
              <a:rPr lang="en-US" altLang="zh-CN" sz="2400" dirty="0"/>
              <a:t>SPI</a:t>
            </a:r>
            <a:r>
              <a:rPr lang="zh-CN" altLang="en-US" sz="2400" dirty="0"/>
              <a:t>，</a:t>
            </a:r>
            <a:r>
              <a:rPr lang="en-US" altLang="zh-CN" sz="2400" dirty="0"/>
              <a:t>I2C</a:t>
            </a:r>
            <a:r>
              <a:rPr lang="zh-CN" altLang="en-US" sz="2400" dirty="0"/>
              <a:t>、</a:t>
            </a:r>
            <a:r>
              <a:rPr lang="en-US" altLang="zh-CN" sz="2400" dirty="0"/>
              <a:t>PWM</a:t>
            </a:r>
            <a:r>
              <a:rPr lang="zh-CN" altLang="en-US" sz="2400" dirty="0"/>
              <a:t>，</a:t>
            </a:r>
            <a:r>
              <a:rPr lang="en-US" altLang="zh-CN" sz="2400" dirty="0"/>
              <a:t>GPIO</a:t>
            </a:r>
            <a:r>
              <a:rPr lang="zh-CN" altLang="en-US" sz="2400" dirty="0"/>
              <a:t>，等。</a:t>
            </a:r>
          </a:p>
        </p:txBody>
      </p:sp>
    </p:spTree>
    <p:extLst>
      <p:ext uri="{BB962C8B-B14F-4D97-AF65-F5344CB8AC3E}">
        <p14:creationId xmlns:p14="http://schemas.microsoft.com/office/powerpoint/2010/main" val="38839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F56059-579F-1DD9-226E-B537AE77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7194439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7BD4DF-1936-4C17-89E1-DD4E762E4D41}"/>
              </a:ext>
            </a:extLst>
          </p:cNvPr>
          <p:cNvSpPr txBox="1"/>
          <p:nvPr/>
        </p:nvSpPr>
        <p:spPr>
          <a:xfrm>
            <a:off x="107504" y="836712"/>
            <a:ext cx="89289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  AT</a:t>
            </a:r>
            <a:r>
              <a:rPr lang="zh-CN" altLang="en-US" sz="2200" dirty="0"/>
              <a:t>指令是应用于终端设备与</a:t>
            </a:r>
            <a:r>
              <a:rPr lang="en-US" altLang="zh-CN" sz="2200" dirty="0"/>
              <a:t>PC</a:t>
            </a:r>
            <a:r>
              <a:rPr lang="zh-CN" altLang="en-US" sz="2200" dirty="0"/>
              <a:t>应用之间的连接与通信的指令。</a:t>
            </a:r>
            <a:r>
              <a:rPr lang="en-US" altLang="zh-CN" sz="2200" dirty="0"/>
              <a:t>AT </a:t>
            </a:r>
            <a:r>
              <a:rPr lang="zh-CN" altLang="en-US" sz="2200" dirty="0"/>
              <a:t>即</a:t>
            </a:r>
            <a:r>
              <a:rPr lang="en-US" altLang="zh-CN" sz="2200" dirty="0"/>
              <a:t>Attention</a:t>
            </a:r>
            <a:r>
              <a:rPr lang="zh-CN" altLang="en-US" sz="2200" dirty="0"/>
              <a:t>。最初设计用于</a:t>
            </a:r>
            <a:r>
              <a:rPr lang="en-US" altLang="zh-CN" sz="2200" dirty="0"/>
              <a:t>PC</a:t>
            </a:r>
            <a:r>
              <a:rPr lang="zh-CN" altLang="en-US" sz="2200" dirty="0"/>
              <a:t>端对终端设备发送命令，由于其简单，易用的特点，得到大力的推广。</a:t>
            </a:r>
            <a:r>
              <a:rPr lang="en-US" altLang="zh-CN" sz="2200" dirty="0" err="1"/>
              <a:t>WiFi</a:t>
            </a:r>
            <a:r>
              <a:rPr lang="zh-CN" altLang="en-US" sz="2200" dirty="0"/>
              <a:t>模块上集成了处理器模组，他主要负责控制</a:t>
            </a:r>
            <a:r>
              <a:rPr lang="en-US" altLang="zh-CN" sz="2200" dirty="0" err="1"/>
              <a:t>WiFi</a:t>
            </a:r>
            <a:r>
              <a:rPr lang="zh-CN" altLang="en-US" sz="2200" dirty="0"/>
              <a:t>模块实现各种功能，这种处理器模组中的代码，是厂家出厂的时候写入的，也被称为固件，大多数情况下，用户无法进行二次开发，</a:t>
            </a:r>
            <a:r>
              <a:rPr lang="en-US" altLang="zh-CN" sz="2200" dirty="0"/>
              <a:t>AT</a:t>
            </a:r>
            <a:r>
              <a:rPr lang="zh-CN" altLang="en-US" sz="2200" dirty="0"/>
              <a:t>指令也成为</a:t>
            </a:r>
            <a:r>
              <a:rPr lang="en-US" altLang="zh-CN" sz="2200" dirty="0"/>
              <a:t>Arduino</a:t>
            </a:r>
            <a:r>
              <a:rPr lang="zh-CN" altLang="en-US" sz="2200" dirty="0"/>
              <a:t>与</a:t>
            </a:r>
            <a:r>
              <a:rPr lang="en-US" altLang="zh-CN" sz="2200" dirty="0" err="1"/>
              <a:t>WiFi</a:t>
            </a:r>
            <a:r>
              <a:rPr lang="zh-CN" altLang="en-US" sz="2200" dirty="0"/>
              <a:t>模块的桥梁。每个</a:t>
            </a:r>
            <a:r>
              <a:rPr lang="en-US" altLang="zh-CN" sz="2200" dirty="0"/>
              <a:t>AT</a:t>
            </a:r>
            <a:r>
              <a:rPr lang="zh-CN" altLang="en-US" sz="2200" dirty="0"/>
              <a:t>命令行中只能包含一条</a:t>
            </a:r>
            <a:r>
              <a:rPr lang="en-US" altLang="zh-CN" sz="2200" dirty="0"/>
              <a:t>AT</a:t>
            </a:r>
            <a:r>
              <a:rPr lang="zh-CN" altLang="en-US" sz="2200" dirty="0"/>
              <a:t>指令；对于</a:t>
            </a:r>
            <a:r>
              <a:rPr lang="en-US" altLang="zh-CN" sz="2200" dirty="0"/>
              <a:t>AT</a:t>
            </a:r>
            <a:r>
              <a:rPr lang="zh-CN" altLang="en-US" sz="2200" dirty="0"/>
              <a:t>指令的发送，除</a:t>
            </a:r>
            <a:r>
              <a:rPr lang="en-US" altLang="zh-CN" sz="2200" dirty="0"/>
              <a:t>AT</a:t>
            </a:r>
            <a:r>
              <a:rPr lang="zh-CN" altLang="en-US" sz="2200" dirty="0"/>
              <a:t>两个字符外，最多可以接收</a:t>
            </a:r>
            <a:r>
              <a:rPr lang="en-US" altLang="zh-CN" sz="2200" dirty="0"/>
              <a:t>1056</a:t>
            </a:r>
            <a:r>
              <a:rPr lang="zh-CN" altLang="en-US" sz="2200" dirty="0"/>
              <a:t>个字符的长度（包括最后的空字符</a:t>
            </a:r>
            <a:r>
              <a:rPr lang="zh-CN" altLang="en-US" sz="2600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EE7C76-9122-46CF-A63B-B0238ACB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8330"/>
            <a:ext cx="9144000" cy="27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7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942083-EC22-4704-93DC-B1C8C9F77499}"/>
              </a:ext>
            </a:extLst>
          </p:cNvPr>
          <p:cNvSpPr txBox="1"/>
          <p:nvPr/>
        </p:nvSpPr>
        <p:spPr>
          <a:xfrm>
            <a:off x="2286000" y="90872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https://docs.mxchip.com/#/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BC503-F125-475E-AB68-9C64BE5A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55050"/>
            <a:ext cx="8774138" cy="50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72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6B1782-7BD2-47A7-9CF9-94514E91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" y="764704"/>
            <a:ext cx="9144000" cy="59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光敏">
            <a:hlinkClick r:id="" action="ppaction://media"/>
            <a:extLst>
              <a:ext uri="{FF2B5EF4-FFF2-40B4-BE49-F238E27FC236}">
                <a16:creationId xmlns:a16="http://schemas.microsoft.com/office/drawing/2014/main" id="{DF65171E-ABF6-23AD-B80C-E99D56503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848" y="-28126"/>
            <a:ext cx="3869838" cy="68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4CC83E-362E-4583-9CCA-53A38BFC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174" y="0"/>
            <a:ext cx="4717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4F080-F459-4A05-B0DF-251EBF84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5" y="0"/>
            <a:ext cx="8240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3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820DDB-4DDD-4CFE-BFDC-EF5E46CC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908720"/>
            <a:ext cx="8100392" cy="57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0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FC5226-8C40-EF9B-34BA-F65A8BFC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620688"/>
            <a:ext cx="4623978" cy="61653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D52515-6CC1-32C7-6BFC-418D7B0D1FBD}"/>
              </a:ext>
            </a:extLst>
          </p:cNvPr>
          <p:cNvSpPr txBox="1"/>
          <p:nvPr/>
        </p:nvSpPr>
        <p:spPr>
          <a:xfrm>
            <a:off x="467544" y="1844824"/>
            <a:ext cx="2592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注意！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需要下载一个空的程序到开发板上，释放串口。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下载完成后，再将</a:t>
            </a:r>
            <a:r>
              <a:rPr lang="en-US" altLang="zh-CN" dirty="0" err="1"/>
              <a:t>WiFi</a:t>
            </a:r>
            <a:r>
              <a:rPr lang="zh-CN" altLang="en-US" dirty="0"/>
              <a:t>模块连上开发板。</a:t>
            </a:r>
            <a:endParaRPr lang="en-US" altLang="zh-CN" dirty="0"/>
          </a:p>
          <a:p>
            <a:r>
              <a:rPr lang="en-US" altLang="zh-CN" dirty="0" err="1"/>
              <a:t>WiFi</a:t>
            </a:r>
            <a:r>
              <a:rPr lang="zh-CN" altLang="en-US" dirty="0"/>
              <a:t>模块的</a:t>
            </a:r>
            <a:r>
              <a:rPr lang="en-US" altLang="zh-CN" dirty="0"/>
              <a:t>TX</a:t>
            </a:r>
            <a:r>
              <a:rPr lang="zh-CN" altLang="en-US" dirty="0"/>
              <a:t>引脚和开发板的</a:t>
            </a:r>
            <a:r>
              <a:rPr lang="en-US" altLang="zh-CN" dirty="0"/>
              <a:t>TX</a:t>
            </a:r>
            <a:r>
              <a:rPr lang="zh-CN" altLang="en-US" dirty="0"/>
              <a:t>端口相连。</a:t>
            </a:r>
            <a:r>
              <a:rPr lang="en-US" altLang="zh-CN" dirty="0"/>
              <a:t>RX</a:t>
            </a:r>
            <a:r>
              <a:rPr lang="zh-CN" altLang="en-US" dirty="0"/>
              <a:t>和开发板的</a:t>
            </a:r>
            <a:r>
              <a:rPr lang="en-US" altLang="zh-CN" dirty="0"/>
              <a:t>RX</a:t>
            </a:r>
            <a:r>
              <a:rPr lang="zh-CN" altLang="en-US" dirty="0"/>
              <a:t>端口相连。</a:t>
            </a:r>
            <a:endParaRPr lang="en-US" altLang="zh-CN" dirty="0"/>
          </a:p>
          <a:p>
            <a:r>
              <a:rPr lang="en-US" altLang="zh-CN" dirty="0"/>
              <a:t>3.WiFi</a:t>
            </a:r>
            <a:r>
              <a:rPr lang="zh-CN" altLang="en-US" dirty="0"/>
              <a:t>模块是</a:t>
            </a:r>
            <a:r>
              <a:rPr lang="en-US" altLang="zh-CN" dirty="0"/>
              <a:t>3.3V</a:t>
            </a:r>
            <a:r>
              <a:rPr lang="zh-CN" altLang="en-US" dirty="0"/>
              <a:t>供电。</a:t>
            </a:r>
          </a:p>
        </p:txBody>
      </p:sp>
    </p:spTree>
    <p:extLst>
      <p:ext uri="{BB962C8B-B14F-4D97-AF65-F5344CB8AC3E}">
        <p14:creationId xmlns:p14="http://schemas.microsoft.com/office/powerpoint/2010/main" val="388811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985C8C-9569-4F04-B362-EAAF8CFF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08720"/>
            <a:ext cx="7762825" cy="54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105AF1-3F6A-4FE1-A6A9-B039EF87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" y="952232"/>
            <a:ext cx="9144000" cy="1939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BF326A-D5AA-44D9-9844-28B1663D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924944"/>
            <a:ext cx="7486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D5016E-D240-43FC-9562-B318171C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47675"/>
            <a:ext cx="83439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1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D241CB-1C98-4618-9F5B-580A5456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88640"/>
            <a:ext cx="8315325" cy="58959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86A02-A81A-5DF2-97BA-AD6F27C7A3E6}"/>
              </a:ext>
            </a:extLst>
          </p:cNvPr>
          <p:cNvSpPr txBox="1"/>
          <p:nvPr/>
        </p:nvSpPr>
        <p:spPr>
          <a:xfrm>
            <a:off x="1835696" y="631168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AT+WEVENT=ON     </a:t>
            </a:r>
            <a:r>
              <a:rPr lang="zh-CN" altLang="en-US" dirty="0"/>
              <a:t>打开</a:t>
            </a:r>
            <a:r>
              <a:rPr lang="en-US" altLang="zh-CN" dirty="0"/>
              <a:t>WEVENT</a:t>
            </a:r>
            <a:r>
              <a:rPr lang="zh-CN" altLang="en-US" dirty="0"/>
              <a:t>提示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7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CF4E83-C7C5-4E37-A66A-4B2F4AAE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461962"/>
            <a:ext cx="83629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3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567E0-6F1B-AA14-1418-C4B1BA10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45" y="0"/>
            <a:ext cx="5145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307479-2C97-44C8-8F92-893804AB5068}"/>
              </a:ext>
            </a:extLst>
          </p:cNvPr>
          <p:cNvSpPr/>
          <p:nvPr/>
        </p:nvSpPr>
        <p:spPr>
          <a:xfrm>
            <a:off x="2771800" y="2636912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6.1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阿里云配置</a:t>
            </a:r>
          </a:p>
        </p:txBody>
      </p:sp>
    </p:spTree>
    <p:extLst>
      <p:ext uri="{BB962C8B-B14F-4D97-AF65-F5344CB8AC3E}">
        <p14:creationId xmlns:p14="http://schemas.microsoft.com/office/powerpoint/2010/main" val="3941341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FEEF6F-5CB3-4422-B853-130E40E7928C}"/>
              </a:ext>
            </a:extLst>
          </p:cNvPr>
          <p:cNvSpPr/>
          <p:nvPr/>
        </p:nvSpPr>
        <p:spPr bwMode="auto">
          <a:xfrm>
            <a:off x="1415837" y="2113263"/>
            <a:ext cx="1136882" cy="36004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指令含义</a:t>
            </a:r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7CF8BBF6-6508-4716-A171-1F6D36EF0E5E}"/>
              </a:ext>
            </a:extLst>
          </p:cNvPr>
          <p:cNvSpPr/>
          <p:nvPr/>
        </p:nvSpPr>
        <p:spPr bwMode="auto">
          <a:xfrm>
            <a:off x="1158348" y="2888972"/>
            <a:ext cx="1651859" cy="620730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确认波特率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F9C3DC-5DB5-4D17-9568-8001D35F461A}"/>
              </a:ext>
            </a:extLst>
          </p:cNvPr>
          <p:cNvSpPr/>
          <p:nvPr/>
        </p:nvSpPr>
        <p:spPr bwMode="auto">
          <a:xfrm>
            <a:off x="1177819" y="5317587"/>
            <a:ext cx="1651859" cy="415669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配置</a:t>
            </a:r>
            <a:r>
              <a:rPr lang="en-US" altLang="zh-CN" dirty="0">
                <a:solidFill>
                  <a:schemeClr val="bg1"/>
                </a:solidFill>
              </a:rPr>
              <a:t>Wi-Fi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F9174-3337-4E26-B7A7-7F7E3B186E74}"/>
              </a:ext>
            </a:extLst>
          </p:cNvPr>
          <p:cNvSpPr/>
          <p:nvPr/>
        </p:nvSpPr>
        <p:spPr bwMode="auto">
          <a:xfrm>
            <a:off x="3877056" y="2128314"/>
            <a:ext cx="1136882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发送内容</a:t>
            </a:r>
          </a:p>
        </p:txBody>
      </p:sp>
      <p:sp>
        <p:nvSpPr>
          <p:cNvPr id="10" name="标注: 左箭头 9">
            <a:extLst>
              <a:ext uri="{FF2B5EF4-FFF2-40B4-BE49-F238E27FC236}">
                <a16:creationId xmlns:a16="http://schemas.microsoft.com/office/drawing/2014/main" id="{BA14A3A7-3CFF-4FB1-90CF-1485793E0FB1}"/>
              </a:ext>
            </a:extLst>
          </p:cNvPr>
          <p:cNvSpPr/>
          <p:nvPr/>
        </p:nvSpPr>
        <p:spPr bwMode="auto">
          <a:xfrm>
            <a:off x="5782678" y="2888972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D14255-B649-4F7A-88F8-B13A58078033}"/>
              </a:ext>
            </a:extLst>
          </p:cNvPr>
          <p:cNvSpPr/>
          <p:nvPr/>
        </p:nvSpPr>
        <p:spPr bwMode="auto">
          <a:xfrm>
            <a:off x="6444208" y="2113263"/>
            <a:ext cx="1136882" cy="360040"/>
          </a:xfrm>
          <a:prstGeom prst="rect">
            <a:avLst/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成功返回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9C99EE-CB0C-49AB-A8B0-3259E2F2AC15}"/>
              </a:ext>
            </a:extLst>
          </p:cNvPr>
          <p:cNvSpPr/>
          <p:nvPr/>
        </p:nvSpPr>
        <p:spPr bwMode="auto">
          <a:xfrm>
            <a:off x="3475416" y="2888972"/>
            <a:ext cx="2176704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AT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标注: 下箭头 14">
            <a:extLst>
              <a:ext uri="{FF2B5EF4-FFF2-40B4-BE49-F238E27FC236}">
                <a16:creationId xmlns:a16="http://schemas.microsoft.com/office/drawing/2014/main" id="{03F3AE75-C169-4351-AD7A-AAC49D399B72}"/>
              </a:ext>
            </a:extLst>
          </p:cNvPr>
          <p:cNvSpPr/>
          <p:nvPr/>
        </p:nvSpPr>
        <p:spPr bwMode="auto">
          <a:xfrm>
            <a:off x="1158347" y="3500529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重启模块</a:t>
            </a:r>
          </a:p>
        </p:txBody>
      </p:sp>
      <p:sp>
        <p:nvSpPr>
          <p:cNvPr id="16" name="标注: 下箭头 15">
            <a:extLst>
              <a:ext uri="{FF2B5EF4-FFF2-40B4-BE49-F238E27FC236}">
                <a16:creationId xmlns:a16="http://schemas.microsoft.com/office/drawing/2014/main" id="{43A5D29C-C114-4560-9628-192FF59BC342}"/>
              </a:ext>
            </a:extLst>
          </p:cNvPr>
          <p:cNvSpPr/>
          <p:nvPr/>
        </p:nvSpPr>
        <p:spPr bwMode="auto">
          <a:xfrm>
            <a:off x="1182822" y="4106215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关闭指令回显</a:t>
            </a:r>
          </a:p>
        </p:txBody>
      </p:sp>
      <p:sp>
        <p:nvSpPr>
          <p:cNvPr id="17" name="标注: 下箭头 16">
            <a:extLst>
              <a:ext uri="{FF2B5EF4-FFF2-40B4-BE49-F238E27FC236}">
                <a16:creationId xmlns:a16="http://schemas.microsoft.com/office/drawing/2014/main" id="{4F6A1432-34F1-47CE-891D-71B5E9A937C2}"/>
              </a:ext>
            </a:extLst>
          </p:cNvPr>
          <p:cNvSpPr/>
          <p:nvPr/>
        </p:nvSpPr>
        <p:spPr bwMode="auto">
          <a:xfrm>
            <a:off x="1182822" y="4711901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WEVENT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429C55-95C8-4D2E-9C9E-35640F3A5905}"/>
              </a:ext>
            </a:extLst>
          </p:cNvPr>
          <p:cNvSpPr/>
          <p:nvPr/>
        </p:nvSpPr>
        <p:spPr bwMode="auto">
          <a:xfrm>
            <a:off x="3505431" y="3579521"/>
            <a:ext cx="217670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AT+REBOOT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82CEEB-F58B-4650-9DA1-E8F6DBE60678}"/>
              </a:ext>
            </a:extLst>
          </p:cNvPr>
          <p:cNvSpPr/>
          <p:nvPr/>
        </p:nvSpPr>
        <p:spPr bwMode="auto">
          <a:xfrm>
            <a:off x="3476902" y="4116552"/>
            <a:ext cx="2175218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AT+UARTE=OFF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7F7B9F-8BA3-473C-A5EE-B967FEC52837}"/>
              </a:ext>
            </a:extLst>
          </p:cNvPr>
          <p:cNvSpPr/>
          <p:nvPr/>
        </p:nvSpPr>
        <p:spPr bwMode="auto">
          <a:xfrm>
            <a:off x="3489175" y="4699404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AT+WEVENT=ON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E1FCD7D-61CB-4F4B-877C-878F5FEB8A4E}"/>
              </a:ext>
            </a:extLst>
          </p:cNvPr>
          <p:cNvSpPr/>
          <p:nvPr/>
        </p:nvSpPr>
        <p:spPr bwMode="auto">
          <a:xfrm>
            <a:off x="3489175" y="5307250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</a:rPr>
              <a:t>AT+WJAP=CQQ,12345678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标注: 左箭头 23">
            <a:extLst>
              <a:ext uri="{FF2B5EF4-FFF2-40B4-BE49-F238E27FC236}">
                <a16:creationId xmlns:a16="http://schemas.microsoft.com/office/drawing/2014/main" id="{B846BA3A-FCDE-4EE3-AF71-8781815BC35A}"/>
              </a:ext>
            </a:extLst>
          </p:cNvPr>
          <p:cNvSpPr/>
          <p:nvPr/>
        </p:nvSpPr>
        <p:spPr bwMode="auto">
          <a:xfrm>
            <a:off x="5798231" y="4130775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注: 左箭头 24">
            <a:extLst>
              <a:ext uri="{FF2B5EF4-FFF2-40B4-BE49-F238E27FC236}">
                <a16:creationId xmlns:a16="http://schemas.microsoft.com/office/drawing/2014/main" id="{2C0FF03A-A283-49B2-A03A-97B9EE4FA870}"/>
              </a:ext>
            </a:extLst>
          </p:cNvPr>
          <p:cNvSpPr/>
          <p:nvPr/>
        </p:nvSpPr>
        <p:spPr bwMode="auto">
          <a:xfrm>
            <a:off x="5798230" y="3546920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5B44178-4D69-4F06-8FF3-84F31B60B272}"/>
              </a:ext>
            </a:extLst>
          </p:cNvPr>
          <p:cNvSpPr/>
          <p:nvPr/>
        </p:nvSpPr>
        <p:spPr bwMode="auto">
          <a:xfrm>
            <a:off x="5798232" y="4648078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标注: 左箭头 26">
            <a:extLst>
              <a:ext uri="{FF2B5EF4-FFF2-40B4-BE49-F238E27FC236}">
                <a16:creationId xmlns:a16="http://schemas.microsoft.com/office/drawing/2014/main" id="{07571B6F-E33F-414B-92AB-54979A4157E4}"/>
              </a:ext>
            </a:extLst>
          </p:cNvPr>
          <p:cNvSpPr/>
          <p:nvPr/>
        </p:nvSpPr>
        <p:spPr bwMode="auto">
          <a:xfrm>
            <a:off x="5798233" y="5345401"/>
            <a:ext cx="3022239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+WEVENT:STATION_UP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30E400-6177-40B5-90F4-FC4CAB4876B3}"/>
              </a:ext>
            </a:extLst>
          </p:cNvPr>
          <p:cNvSpPr txBox="1"/>
          <p:nvPr/>
        </p:nvSpPr>
        <p:spPr>
          <a:xfrm>
            <a:off x="3009090" y="103185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</a:rPr>
              <a:t>WI-FI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</a:rPr>
              <a:t>连接流程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51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C2F4D1-425F-15D5-787F-DF3D6E74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060848"/>
            <a:ext cx="5219700" cy="4152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8883F2-6658-DF1F-1F81-6D0B9B196C57}"/>
              </a:ext>
            </a:extLst>
          </p:cNvPr>
          <p:cNvSpPr txBox="1"/>
          <p:nvPr/>
        </p:nvSpPr>
        <p:spPr>
          <a:xfrm>
            <a:off x="3009090" y="103185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</a:rPr>
              <a:t>代码实现</a:t>
            </a:r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</a:rPr>
              <a:t>WI-FI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</a:rPr>
              <a:t>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471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A8A452-021E-4C75-B608-1B151594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22" y="2075089"/>
            <a:ext cx="5749355" cy="4782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6B2E99-581D-A731-0FD8-0DF3E7A8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980728"/>
            <a:ext cx="40576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62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9F9272-130C-463D-B4BB-E3D7A18D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14"/>
            <a:ext cx="9144000" cy="39789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C564A3-4A15-0BB4-2F07-883135A9FCDB}"/>
              </a:ext>
            </a:extLst>
          </p:cNvPr>
          <p:cNvSpPr txBox="1"/>
          <p:nvPr/>
        </p:nvSpPr>
        <p:spPr>
          <a:xfrm>
            <a:off x="1475656" y="2204864"/>
            <a:ext cx="4668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等待串口数据发送结束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9B04E1-6995-8901-F655-11D3C3355BCC}"/>
              </a:ext>
            </a:extLst>
          </p:cNvPr>
          <p:cNvSpPr txBox="1"/>
          <p:nvPr/>
        </p:nvSpPr>
        <p:spPr>
          <a:xfrm>
            <a:off x="467544" y="4883058"/>
            <a:ext cx="7848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Serial.available</a:t>
            </a:r>
            <a:r>
              <a:rPr lang="en-US" altLang="zh-CN" dirty="0"/>
              <a:t>() </a:t>
            </a:r>
            <a:r>
              <a:rPr lang="zh-CN" altLang="en-US" dirty="0"/>
              <a:t>的意思是：返回串口缓冲区中当前剩余的字符个数。一般用这个函数来判断串口的缓冲区有无数据，当</a:t>
            </a:r>
            <a:r>
              <a:rPr lang="en-US" altLang="zh-CN" dirty="0" err="1"/>
              <a:t>Serial.available</a:t>
            </a:r>
            <a:r>
              <a:rPr lang="en-US" altLang="zh-CN" dirty="0"/>
              <a:t>()&gt;0</a:t>
            </a:r>
            <a:r>
              <a:rPr lang="zh-CN" altLang="en-US" dirty="0"/>
              <a:t>时，说明串口接收到了数据，可以读取；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BDAEF8-A1F2-A1DE-4338-B3971E6EF467}"/>
              </a:ext>
            </a:extLst>
          </p:cNvPr>
          <p:cNvSpPr txBox="1"/>
          <p:nvPr/>
        </p:nvSpPr>
        <p:spPr>
          <a:xfrm>
            <a:off x="467544" y="5953886"/>
            <a:ext cx="7870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Serial.read</a:t>
            </a:r>
            <a:r>
              <a:rPr lang="en-US" altLang="zh-CN" dirty="0"/>
              <a:t>()</a:t>
            </a:r>
            <a:r>
              <a:rPr lang="zh-CN" altLang="en-US" dirty="0"/>
              <a:t>指从串口的缓冲区取出并读取一个</a:t>
            </a:r>
            <a:r>
              <a:rPr lang="en-US" altLang="zh-CN" dirty="0"/>
              <a:t>Byte</a:t>
            </a:r>
            <a:r>
              <a:rPr lang="zh-CN" altLang="en-US" dirty="0"/>
              <a:t>的数据，比如有设备通过串口向</a:t>
            </a:r>
            <a:r>
              <a:rPr lang="en-US" altLang="zh-CN" dirty="0"/>
              <a:t>Arduino</a:t>
            </a:r>
            <a:r>
              <a:rPr lang="zh-CN" altLang="en-US" dirty="0"/>
              <a:t>发送数据了，我们就可以用</a:t>
            </a:r>
            <a:r>
              <a:rPr lang="en-US" altLang="zh-CN" dirty="0" err="1"/>
              <a:t>Serial.read</a:t>
            </a:r>
            <a:r>
              <a:rPr lang="en-US" altLang="zh-CN" dirty="0"/>
              <a:t>()</a:t>
            </a:r>
            <a:r>
              <a:rPr lang="zh-CN" altLang="en-US" dirty="0"/>
              <a:t>来读取发送的数据。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1640F4-B989-F65D-B90C-52962FCFCB4D}"/>
              </a:ext>
            </a:extLst>
          </p:cNvPr>
          <p:cNvSpPr txBox="1"/>
          <p:nvPr/>
        </p:nvSpPr>
        <p:spPr>
          <a:xfrm>
            <a:off x="3980656" y="3959728"/>
            <a:ext cx="467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strstr</a:t>
            </a:r>
            <a:r>
              <a:rPr lang="en-US" altLang="zh-CN" dirty="0"/>
              <a:t>(str1,str2) </a:t>
            </a:r>
            <a:r>
              <a:rPr lang="zh-CN" altLang="en-US" dirty="0"/>
              <a:t>函数用于判断字符串</a:t>
            </a:r>
            <a:r>
              <a:rPr lang="en-US" altLang="zh-CN" dirty="0"/>
              <a:t>str2</a:t>
            </a:r>
            <a:r>
              <a:rPr lang="zh-CN" altLang="en-US" dirty="0"/>
              <a:t>是否是</a:t>
            </a:r>
            <a:r>
              <a:rPr lang="en-US" altLang="zh-CN" dirty="0"/>
              <a:t>str1</a:t>
            </a:r>
            <a:r>
              <a:rPr lang="zh-CN" altLang="en-US" dirty="0"/>
              <a:t>的子串。如果是，则该函数返回</a:t>
            </a:r>
            <a:r>
              <a:rPr lang="en-US" altLang="zh-CN" dirty="0"/>
              <a:t>str2</a:t>
            </a:r>
            <a:r>
              <a:rPr lang="zh-CN" altLang="en-US" dirty="0"/>
              <a:t>在</a:t>
            </a:r>
            <a:r>
              <a:rPr lang="en-US" altLang="zh-CN" dirty="0"/>
              <a:t>str1</a:t>
            </a:r>
            <a:r>
              <a:rPr lang="zh-CN" altLang="en-US" dirty="0"/>
              <a:t>中首次出现的地址；否则，返回</a:t>
            </a:r>
            <a:r>
              <a:rPr lang="en-US" altLang="zh-CN" dirty="0"/>
              <a:t>NULL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400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C88A96-0D3F-B733-D803-49BEDF1F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28800"/>
            <a:ext cx="5725616" cy="19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22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2D0ADAE9-885E-4A1E-83F4-62CDCF1C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6552728" cy="49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3EA8A5-7205-41E0-8EAD-8DF778E7F949}"/>
              </a:ext>
            </a:extLst>
          </p:cNvPr>
          <p:cNvSpPr/>
          <p:nvPr/>
        </p:nvSpPr>
        <p:spPr>
          <a:xfrm>
            <a:off x="2195736" y="2816230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6.3 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连接阿里云平台</a:t>
            </a:r>
          </a:p>
        </p:txBody>
      </p:sp>
    </p:spTree>
    <p:extLst>
      <p:ext uri="{BB962C8B-B14F-4D97-AF65-F5344CB8AC3E}">
        <p14:creationId xmlns:p14="http://schemas.microsoft.com/office/powerpoint/2010/main" val="2382151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B929C2-FFD7-42DB-AF2C-164C9770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1052736"/>
            <a:ext cx="8388424" cy="548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74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FEEF6F-5CB3-4422-B853-130E40E7928C}"/>
              </a:ext>
            </a:extLst>
          </p:cNvPr>
          <p:cNvSpPr/>
          <p:nvPr/>
        </p:nvSpPr>
        <p:spPr bwMode="auto">
          <a:xfrm>
            <a:off x="1542340" y="749653"/>
            <a:ext cx="1136882" cy="36004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指令含义</a:t>
            </a:r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7CF8BBF6-6508-4716-A171-1F6D36EF0E5E}"/>
              </a:ext>
            </a:extLst>
          </p:cNvPr>
          <p:cNvSpPr/>
          <p:nvPr/>
        </p:nvSpPr>
        <p:spPr bwMode="auto">
          <a:xfrm>
            <a:off x="1284850" y="1341945"/>
            <a:ext cx="1651859" cy="620730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鉴权信息配置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2F9174-3337-4E26-B7A7-7F7E3B186E74}"/>
              </a:ext>
            </a:extLst>
          </p:cNvPr>
          <p:cNvSpPr/>
          <p:nvPr/>
        </p:nvSpPr>
        <p:spPr bwMode="auto">
          <a:xfrm>
            <a:off x="4003559" y="722997"/>
            <a:ext cx="1136882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发送内容</a:t>
            </a:r>
          </a:p>
        </p:txBody>
      </p:sp>
      <p:sp>
        <p:nvSpPr>
          <p:cNvPr id="10" name="标注: 左箭头 9">
            <a:extLst>
              <a:ext uri="{FF2B5EF4-FFF2-40B4-BE49-F238E27FC236}">
                <a16:creationId xmlns:a16="http://schemas.microsoft.com/office/drawing/2014/main" id="{BA14A3A7-3CFF-4FB1-90CF-1485793E0FB1}"/>
              </a:ext>
            </a:extLst>
          </p:cNvPr>
          <p:cNvSpPr/>
          <p:nvPr/>
        </p:nvSpPr>
        <p:spPr bwMode="auto">
          <a:xfrm>
            <a:off x="5931449" y="1341945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D14255-B649-4F7A-88F8-B13A58078033}"/>
              </a:ext>
            </a:extLst>
          </p:cNvPr>
          <p:cNvSpPr/>
          <p:nvPr/>
        </p:nvSpPr>
        <p:spPr bwMode="auto">
          <a:xfrm>
            <a:off x="6570711" y="749653"/>
            <a:ext cx="1136882" cy="360040"/>
          </a:xfrm>
          <a:prstGeom prst="rect">
            <a:avLst/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成功返回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9C99EE-CB0C-49AB-A8B0-3259E2F2AC15}"/>
              </a:ext>
            </a:extLst>
          </p:cNvPr>
          <p:cNvSpPr/>
          <p:nvPr/>
        </p:nvSpPr>
        <p:spPr bwMode="auto">
          <a:xfrm>
            <a:off x="3624187" y="1341945"/>
            <a:ext cx="2176704" cy="43772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</a:rPr>
              <a:t>AT+MQTTAUTH=%</a:t>
            </a:r>
            <a:r>
              <a:rPr lang="en-US" altLang="zh-CN" sz="1100" dirty="0" err="1">
                <a:solidFill>
                  <a:schemeClr val="bg1"/>
                </a:solidFill>
              </a:rPr>
              <a:t>username,%password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5" name="标注: 下箭头 14">
            <a:extLst>
              <a:ext uri="{FF2B5EF4-FFF2-40B4-BE49-F238E27FC236}">
                <a16:creationId xmlns:a16="http://schemas.microsoft.com/office/drawing/2014/main" id="{03F3AE75-C169-4351-AD7A-AAC49D399B72}"/>
              </a:ext>
            </a:extLst>
          </p:cNvPr>
          <p:cNvSpPr/>
          <p:nvPr/>
        </p:nvSpPr>
        <p:spPr bwMode="auto">
          <a:xfrm>
            <a:off x="1305900" y="1972844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clientID</a:t>
            </a:r>
            <a:r>
              <a:rPr lang="zh-CN" altLang="en-US" dirty="0">
                <a:solidFill>
                  <a:schemeClr val="bg1"/>
                </a:solidFill>
              </a:rPr>
              <a:t>配置</a:t>
            </a:r>
          </a:p>
        </p:txBody>
      </p:sp>
      <p:sp>
        <p:nvSpPr>
          <p:cNvPr id="16" name="标注: 下箭头 15">
            <a:extLst>
              <a:ext uri="{FF2B5EF4-FFF2-40B4-BE49-F238E27FC236}">
                <a16:creationId xmlns:a16="http://schemas.microsoft.com/office/drawing/2014/main" id="{43A5D29C-C114-4560-9628-192FF59BC342}"/>
              </a:ext>
            </a:extLst>
          </p:cNvPr>
          <p:cNvSpPr/>
          <p:nvPr/>
        </p:nvSpPr>
        <p:spPr bwMode="auto">
          <a:xfrm>
            <a:off x="1159789" y="2559188"/>
            <a:ext cx="1900043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服务器信息配置</a:t>
            </a:r>
          </a:p>
        </p:txBody>
      </p:sp>
      <p:sp>
        <p:nvSpPr>
          <p:cNvPr id="17" name="标注: 下箭头 16">
            <a:extLst>
              <a:ext uri="{FF2B5EF4-FFF2-40B4-BE49-F238E27FC236}">
                <a16:creationId xmlns:a16="http://schemas.microsoft.com/office/drawing/2014/main" id="{4F6A1432-34F1-47CE-891D-71B5E9A937C2}"/>
              </a:ext>
            </a:extLst>
          </p:cNvPr>
          <p:cNvSpPr/>
          <p:nvPr/>
        </p:nvSpPr>
        <p:spPr bwMode="auto">
          <a:xfrm>
            <a:off x="1159789" y="3166790"/>
            <a:ext cx="1900043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关闭根证书验证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429C55-95C8-4D2E-9C9E-35640F3A5905}"/>
              </a:ext>
            </a:extLst>
          </p:cNvPr>
          <p:cNvSpPr/>
          <p:nvPr/>
        </p:nvSpPr>
        <p:spPr bwMode="auto">
          <a:xfrm>
            <a:off x="3624186" y="2027479"/>
            <a:ext cx="217670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AT+MQTTCID=%client ID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82CEEB-F58B-4650-9DA1-E8F6DBE60678}"/>
              </a:ext>
            </a:extLst>
          </p:cNvPr>
          <p:cNvSpPr/>
          <p:nvPr/>
        </p:nvSpPr>
        <p:spPr bwMode="auto">
          <a:xfrm>
            <a:off x="3625673" y="2569525"/>
            <a:ext cx="2175218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AT+MQTTSOCK=%</a:t>
            </a:r>
            <a:r>
              <a:rPr lang="en-US" altLang="zh-CN" sz="1200" dirty="0" err="1">
                <a:solidFill>
                  <a:schemeClr val="bg1"/>
                </a:solidFill>
              </a:rPr>
              <a:t>url</a:t>
            </a:r>
            <a:r>
              <a:rPr lang="en-US" altLang="zh-CN" sz="1200" dirty="0">
                <a:solidFill>
                  <a:schemeClr val="bg1"/>
                </a:solidFill>
              </a:rPr>
              <a:t>,%port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7F7B9F-8BA3-473C-A5EE-B967FEC52837}"/>
              </a:ext>
            </a:extLst>
          </p:cNvPr>
          <p:cNvSpPr/>
          <p:nvPr/>
        </p:nvSpPr>
        <p:spPr bwMode="auto">
          <a:xfrm>
            <a:off x="3637946" y="3152377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AT+MQTTCAVERIFY=OFF,OFF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E1FCD7D-61CB-4F4B-877C-878F5FEB8A4E}"/>
              </a:ext>
            </a:extLst>
          </p:cNvPr>
          <p:cNvSpPr/>
          <p:nvPr/>
        </p:nvSpPr>
        <p:spPr bwMode="auto">
          <a:xfrm>
            <a:off x="3637946" y="3760223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</a:rPr>
              <a:t>AT+MQTTSSL=OFF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标注: 左箭头 23">
            <a:extLst>
              <a:ext uri="{FF2B5EF4-FFF2-40B4-BE49-F238E27FC236}">
                <a16:creationId xmlns:a16="http://schemas.microsoft.com/office/drawing/2014/main" id="{B846BA3A-FCDE-4EE3-AF71-8781815BC35A}"/>
              </a:ext>
            </a:extLst>
          </p:cNvPr>
          <p:cNvSpPr/>
          <p:nvPr/>
        </p:nvSpPr>
        <p:spPr bwMode="auto">
          <a:xfrm>
            <a:off x="5947002" y="2583748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注: 左箭头 24">
            <a:extLst>
              <a:ext uri="{FF2B5EF4-FFF2-40B4-BE49-F238E27FC236}">
                <a16:creationId xmlns:a16="http://schemas.microsoft.com/office/drawing/2014/main" id="{2C0FF03A-A283-49B2-A03A-97B9EE4FA870}"/>
              </a:ext>
            </a:extLst>
          </p:cNvPr>
          <p:cNvSpPr/>
          <p:nvPr/>
        </p:nvSpPr>
        <p:spPr bwMode="auto">
          <a:xfrm>
            <a:off x="5947001" y="1999893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5B44178-4D69-4F06-8FF3-84F31B60B272}"/>
              </a:ext>
            </a:extLst>
          </p:cNvPr>
          <p:cNvSpPr/>
          <p:nvPr/>
        </p:nvSpPr>
        <p:spPr bwMode="auto">
          <a:xfrm>
            <a:off x="5947003" y="3101051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30E400-6177-40B5-90F4-FC4CAB4876B3}"/>
              </a:ext>
            </a:extLst>
          </p:cNvPr>
          <p:cNvSpPr txBox="1"/>
          <p:nvPr/>
        </p:nvSpPr>
        <p:spPr>
          <a:xfrm>
            <a:off x="343710" y="1454538"/>
            <a:ext cx="3978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</a:rPr>
              <a:t>MQTT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</a:rPr>
              <a:t>连接流程</a:t>
            </a:r>
            <a:endParaRPr lang="zh-CN" altLang="en-US" dirty="0"/>
          </a:p>
        </p:txBody>
      </p:sp>
      <p:sp>
        <p:nvSpPr>
          <p:cNvPr id="37" name="标注: 下箭头 36">
            <a:extLst>
              <a:ext uri="{FF2B5EF4-FFF2-40B4-BE49-F238E27FC236}">
                <a16:creationId xmlns:a16="http://schemas.microsoft.com/office/drawing/2014/main" id="{11FB45EF-F787-47D2-AB93-DBC80664F98E}"/>
              </a:ext>
            </a:extLst>
          </p:cNvPr>
          <p:cNvSpPr/>
          <p:nvPr/>
        </p:nvSpPr>
        <p:spPr bwMode="auto">
          <a:xfrm>
            <a:off x="1284850" y="3800072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关闭</a:t>
            </a:r>
            <a:r>
              <a:rPr lang="en-US" altLang="zh-CN" dirty="0">
                <a:solidFill>
                  <a:schemeClr val="bg1"/>
                </a:solidFill>
              </a:rPr>
              <a:t>SSL</a:t>
            </a:r>
            <a:r>
              <a:rPr lang="zh-CN" altLang="en-US" dirty="0">
                <a:solidFill>
                  <a:schemeClr val="bg1"/>
                </a:solidFill>
              </a:rPr>
              <a:t>加密</a:t>
            </a:r>
          </a:p>
        </p:txBody>
      </p:sp>
      <p:sp>
        <p:nvSpPr>
          <p:cNvPr id="38" name="标注: 下箭头 37">
            <a:extLst>
              <a:ext uri="{FF2B5EF4-FFF2-40B4-BE49-F238E27FC236}">
                <a16:creationId xmlns:a16="http://schemas.microsoft.com/office/drawing/2014/main" id="{DE65649D-366C-4A61-AB29-F32721C4C6E9}"/>
              </a:ext>
            </a:extLst>
          </p:cNvPr>
          <p:cNvSpPr/>
          <p:nvPr/>
        </p:nvSpPr>
        <p:spPr bwMode="auto">
          <a:xfrm>
            <a:off x="1275513" y="4433355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打开启动重连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EBD24E-03EE-4C22-A913-F59EC256103D}"/>
              </a:ext>
            </a:extLst>
          </p:cNvPr>
          <p:cNvSpPr/>
          <p:nvPr/>
        </p:nvSpPr>
        <p:spPr bwMode="auto">
          <a:xfrm>
            <a:off x="1275515" y="6251579"/>
            <a:ext cx="1651859" cy="415669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建立连接</a:t>
            </a:r>
          </a:p>
        </p:txBody>
      </p:sp>
      <p:sp>
        <p:nvSpPr>
          <p:cNvPr id="44" name="标注: 下箭头 43">
            <a:extLst>
              <a:ext uri="{FF2B5EF4-FFF2-40B4-BE49-F238E27FC236}">
                <a16:creationId xmlns:a16="http://schemas.microsoft.com/office/drawing/2014/main" id="{4ED14E18-BD56-4075-85C0-981961530AFC}"/>
              </a:ext>
            </a:extLst>
          </p:cNvPr>
          <p:cNvSpPr/>
          <p:nvPr/>
        </p:nvSpPr>
        <p:spPr bwMode="auto">
          <a:xfrm>
            <a:off x="1275514" y="5643977"/>
            <a:ext cx="1651859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WEVENT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45" name="标注: 下箭头 44">
            <a:extLst>
              <a:ext uri="{FF2B5EF4-FFF2-40B4-BE49-F238E27FC236}">
                <a16:creationId xmlns:a16="http://schemas.microsoft.com/office/drawing/2014/main" id="{24F54872-8BB5-4C1A-BCCE-67F02E73B910}"/>
              </a:ext>
            </a:extLst>
          </p:cNvPr>
          <p:cNvSpPr/>
          <p:nvPr/>
        </p:nvSpPr>
        <p:spPr bwMode="auto">
          <a:xfrm>
            <a:off x="1159790" y="5045507"/>
            <a:ext cx="2044058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关闭上电自动连接</a:t>
            </a:r>
          </a:p>
        </p:txBody>
      </p:sp>
      <p:sp>
        <p:nvSpPr>
          <p:cNvPr id="46" name="标注: 下箭头 45">
            <a:extLst>
              <a:ext uri="{FF2B5EF4-FFF2-40B4-BE49-F238E27FC236}">
                <a16:creationId xmlns:a16="http://schemas.microsoft.com/office/drawing/2014/main" id="{AFCF890C-7656-44E8-8777-720A90ECD5E3}"/>
              </a:ext>
            </a:extLst>
          </p:cNvPr>
          <p:cNvSpPr/>
          <p:nvPr/>
        </p:nvSpPr>
        <p:spPr bwMode="auto">
          <a:xfrm>
            <a:off x="1256848" y="5642020"/>
            <a:ext cx="1802984" cy="605686"/>
          </a:xfrm>
          <a:prstGeom prst="downArrowCallou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</a:rPr>
              <a:t>设置心跳包时间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AB06B79-CB20-4F4E-BA0A-0B3CDC86CC64}"/>
              </a:ext>
            </a:extLst>
          </p:cNvPr>
          <p:cNvSpPr/>
          <p:nvPr/>
        </p:nvSpPr>
        <p:spPr bwMode="auto">
          <a:xfrm>
            <a:off x="3624186" y="4470482"/>
            <a:ext cx="217670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AT+MQTTRECONN=ON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B79FA36-58EF-4900-A077-3F5BC37247EE}"/>
              </a:ext>
            </a:extLst>
          </p:cNvPr>
          <p:cNvSpPr/>
          <p:nvPr/>
        </p:nvSpPr>
        <p:spPr bwMode="auto">
          <a:xfrm>
            <a:off x="3625673" y="5012528"/>
            <a:ext cx="2175218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</a:rPr>
              <a:t>AT+MQTTAUTOSTART=OFF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CD84F4-8B9E-49AC-92F6-F6F6A5D300AA}"/>
              </a:ext>
            </a:extLst>
          </p:cNvPr>
          <p:cNvSpPr/>
          <p:nvPr/>
        </p:nvSpPr>
        <p:spPr bwMode="auto">
          <a:xfrm>
            <a:off x="3637945" y="5647859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/>
                </a:solidFill>
              </a:rPr>
              <a:t>AT+MQTTKEEPALIVE=500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10E16B5-E649-4A85-B66A-794068F41758}"/>
              </a:ext>
            </a:extLst>
          </p:cNvPr>
          <p:cNvSpPr/>
          <p:nvPr/>
        </p:nvSpPr>
        <p:spPr bwMode="auto">
          <a:xfrm>
            <a:off x="3637946" y="6203226"/>
            <a:ext cx="2162945" cy="36004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</a:rPr>
              <a:t>AT+MQTTSTART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3" name="标注: 左箭头 52">
            <a:extLst>
              <a:ext uri="{FF2B5EF4-FFF2-40B4-BE49-F238E27FC236}">
                <a16:creationId xmlns:a16="http://schemas.microsoft.com/office/drawing/2014/main" id="{17282219-D706-4E05-83FB-0078F6BD529D}"/>
              </a:ext>
            </a:extLst>
          </p:cNvPr>
          <p:cNvSpPr/>
          <p:nvPr/>
        </p:nvSpPr>
        <p:spPr bwMode="auto">
          <a:xfrm>
            <a:off x="5931449" y="3751547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标注: 左箭头 53">
            <a:extLst>
              <a:ext uri="{FF2B5EF4-FFF2-40B4-BE49-F238E27FC236}">
                <a16:creationId xmlns:a16="http://schemas.microsoft.com/office/drawing/2014/main" id="{F3CC898C-F543-4A3D-875A-F2D6E4ACAECD}"/>
              </a:ext>
            </a:extLst>
          </p:cNvPr>
          <p:cNvSpPr/>
          <p:nvPr/>
        </p:nvSpPr>
        <p:spPr bwMode="auto">
          <a:xfrm>
            <a:off x="5969842" y="4980555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标注: 左箭头 54">
            <a:extLst>
              <a:ext uri="{FF2B5EF4-FFF2-40B4-BE49-F238E27FC236}">
                <a16:creationId xmlns:a16="http://schemas.microsoft.com/office/drawing/2014/main" id="{286E6498-2D4D-4D71-904C-22188365297A}"/>
              </a:ext>
            </a:extLst>
          </p:cNvPr>
          <p:cNvSpPr/>
          <p:nvPr/>
        </p:nvSpPr>
        <p:spPr bwMode="auto">
          <a:xfrm>
            <a:off x="5969842" y="4456061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标注: 左箭头 55">
            <a:extLst>
              <a:ext uri="{FF2B5EF4-FFF2-40B4-BE49-F238E27FC236}">
                <a16:creationId xmlns:a16="http://schemas.microsoft.com/office/drawing/2014/main" id="{8D51D95A-4BBF-44E9-A720-8BFF525B68BD}"/>
              </a:ext>
            </a:extLst>
          </p:cNvPr>
          <p:cNvSpPr/>
          <p:nvPr/>
        </p:nvSpPr>
        <p:spPr bwMode="auto">
          <a:xfrm>
            <a:off x="5980275" y="5628555"/>
            <a:ext cx="2162945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OK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标注: 左箭头 56">
            <a:extLst>
              <a:ext uri="{FF2B5EF4-FFF2-40B4-BE49-F238E27FC236}">
                <a16:creationId xmlns:a16="http://schemas.microsoft.com/office/drawing/2014/main" id="{2BC050A2-33CD-4F77-98C9-B5CC4DB5D763}"/>
              </a:ext>
            </a:extLst>
          </p:cNvPr>
          <p:cNvSpPr/>
          <p:nvPr/>
        </p:nvSpPr>
        <p:spPr bwMode="auto">
          <a:xfrm>
            <a:off x="5800890" y="6203226"/>
            <a:ext cx="2803558" cy="360040"/>
          </a:xfrm>
          <a:prstGeom prst="leftArrowCallout">
            <a:avLst>
              <a:gd name="adj1" fmla="val 50000"/>
              <a:gd name="adj2" fmla="val 43141"/>
              <a:gd name="adj3" fmla="val 46164"/>
              <a:gd name="adj4" fmla="val 64977"/>
            </a:avLst>
          </a:prstGeom>
          <a:solidFill>
            <a:srgbClr val="99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050" dirty="0">
                <a:solidFill>
                  <a:schemeClr val="bg1"/>
                </a:solidFill>
              </a:rPr>
              <a:t>+MQTTEVENT:CONNECT,SUCCESSS</a:t>
            </a:r>
            <a:endParaRPr kumimoji="0" lang="zh-CN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69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CFABA6-044A-4523-AAB3-8BDA4C7D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039"/>
            <a:ext cx="9144000" cy="63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3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AADD33-1B67-4A03-5024-96A0FBFF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183"/>
            <a:ext cx="9144000" cy="433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02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A68824-BD4A-4774-9AAF-43FDC94F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309812"/>
            <a:ext cx="59340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7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03EA8A5-7205-41E0-8EAD-8DF778E7F949}"/>
              </a:ext>
            </a:extLst>
          </p:cNvPr>
          <p:cNvSpPr/>
          <p:nvPr/>
        </p:nvSpPr>
        <p:spPr>
          <a:xfrm>
            <a:off x="2195736" y="2816230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6.4 </a:t>
            </a:r>
            <a:r>
              <a:rPr lang="zh-CN" altLang="en-US" sz="3600" b="1" dirty="0">
                <a:solidFill>
                  <a:srgbClr val="660066"/>
                </a:solidFill>
                <a:ea typeface="隶书" panose="02010509060101010101" pitchFamily="1" charset="-122"/>
                <a:cs typeface="+mj-cs"/>
              </a:rPr>
              <a:t>数据上传</a:t>
            </a:r>
          </a:p>
        </p:txBody>
      </p:sp>
    </p:spTree>
    <p:extLst>
      <p:ext uri="{BB962C8B-B14F-4D97-AF65-F5344CB8AC3E}">
        <p14:creationId xmlns:p14="http://schemas.microsoft.com/office/powerpoint/2010/main" val="2891142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4F822C-F830-41F4-93E4-A1A8149F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640"/>
            <a:ext cx="9144000" cy="1412433"/>
          </a:xfrm>
          <a:prstGeom prst="rect">
            <a:avLst/>
          </a:prstGeom>
          <a:ln>
            <a:solidFill>
              <a:srgbClr val="9933FF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E18399-676A-4F4F-AB6E-9226514A8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1882579"/>
            <a:ext cx="9144000" cy="4780317"/>
          </a:xfrm>
          <a:prstGeom prst="rect">
            <a:avLst/>
          </a:prstGeom>
          <a:ln>
            <a:solidFill>
              <a:srgbClr val="9933FF"/>
            </a:solidFill>
          </a:ln>
        </p:spPr>
      </p:pic>
    </p:spTree>
    <p:extLst>
      <p:ext uri="{BB962C8B-B14F-4D97-AF65-F5344CB8AC3E}">
        <p14:creationId xmlns:p14="http://schemas.microsoft.com/office/powerpoint/2010/main" val="452309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3CE459-1D91-A8A4-1C11-A63EBA16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073"/>
            <a:ext cx="9144000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4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B38DC4-2212-F945-F980-452302E1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49" y="1052736"/>
            <a:ext cx="7431451" cy="557358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9FE41F-8591-C595-E09B-514A5FFF71C8}"/>
              </a:ext>
            </a:extLst>
          </p:cNvPr>
          <p:cNvSpPr txBox="1"/>
          <p:nvPr/>
        </p:nvSpPr>
        <p:spPr>
          <a:xfrm>
            <a:off x="107504" y="908720"/>
            <a:ext cx="1605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注意！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下载完成后，再将</a:t>
            </a:r>
            <a:r>
              <a:rPr lang="en-US" altLang="zh-CN" dirty="0" err="1"/>
              <a:t>WiFi</a:t>
            </a:r>
            <a:r>
              <a:rPr lang="zh-CN" altLang="en-US" dirty="0"/>
              <a:t>模块连上开发板。</a:t>
            </a:r>
            <a:endParaRPr lang="en-US" altLang="zh-CN" dirty="0"/>
          </a:p>
          <a:p>
            <a:r>
              <a:rPr lang="en-US" altLang="zh-CN" dirty="0" err="1"/>
              <a:t>WiFi</a:t>
            </a:r>
            <a:r>
              <a:rPr lang="zh-CN" altLang="en-US" dirty="0"/>
              <a:t>模块的</a:t>
            </a:r>
            <a:r>
              <a:rPr lang="en-US" altLang="zh-CN" dirty="0"/>
              <a:t>TX</a:t>
            </a:r>
            <a:r>
              <a:rPr lang="zh-CN" altLang="en-US" dirty="0"/>
              <a:t>引脚和开发板的</a:t>
            </a:r>
            <a:r>
              <a:rPr lang="en-US" altLang="zh-CN" dirty="0"/>
              <a:t>RX</a:t>
            </a:r>
            <a:r>
              <a:rPr lang="zh-CN" altLang="en-US" dirty="0"/>
              <a:t>端口相连。</a:t>
            </a:r>
            <a:r>
              <a:rPr lang="en-US" altLang="zh-CN" dirty="0"/>
              <a:t>RX</a:t>
            </a:r>
            <a:r>
              <a:rPr lang="zh-CN" altLang="en-US" dirty="0"/>
              <a:t>和开发板的</a:t>
            </a:r>
            <a:r>
              <a:rPr lang="en-US" altLang="zh-CN" dirty="0"/>
              <a:t>TX</a:t>
            </a:r>
            <a:r>
              <a:rPr lang="zh-CN" altLang="en-US" dirty="0"/>
              <a:t>端口相连。</a:t>
            </a:r>
            <a:endParaRPr lang="en-US" altLang="zh-CN" dirty="0"/>
          </a:p>
          <a:p>
            <a:r>
              <a:rPr lang="en-US" altLang="zh-CN" dirty="0"/>
              <a:t>2.WiFi</a:t>
            </a:r>
            <a:r>
              <a:rPr lang="zh-CN" altLang="en-US" dirty="0"/>
              <a:t>模块是</a:t>
            </a:r>
            <a:r>
              <a:rPr lang="en-US" altLang="zh-CN" dirty="0"/>
              <a:t>3.3V</a:t>
            </a:r>
            <a:r>
              <a:rPr lang="zh-CN" altLang="en-US" dirty="0"/>
              <a:t>供电。</a:t>
            </a:r>
          </a:p>
        </p:txBody>
      </p:sp>
    </p:spTree>
    <p:extLst>
      <p:ext uri="{BB962C8B-B14F-4D97-AF65-F5344CB8AC3E}">
        <p14:creationId xmlns:p14="http://schemas.microsoft.com/office/powerpoint/2010/main" val="1214141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671E1-0312-AC54-E5CF-D178F970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249"/>
            <a:ext cx="9144000" cy="46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1798BD-28CD-F673-42EE-ED88EF14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101"/>
            <a:ext cx="9144000" cy="46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3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03EF1C-0259-843A-0BB3-DDAB5995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1134"/>
            <a:ext cx="9144000" cy="23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99CFA5-A59D-7D29-FBEA-3D4B557B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90612"/>
            <a:ext cx="60579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49493C-5EB9-4B0F-A5AE-4C289A6C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76672"/>
            <a:ext cx="3961399" cy="3435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20BE0B-BBDD-4D33-BD5E-E4DF79CA9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732779"/>
            <a:ext cx="6659264" cy="31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1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68CF9-7ED3-445C-A221-827BA61C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780928"/>
            <a:ext cx="5520852" cy="22238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0BD4C6-84FD-4DF1-8C8D-18D18DEE8D14}"/>
              </a:ext>
            </a:extLst>
          </p:cNvPr>
          <p:cNvSpPr txBox="1"/>
          <p:nvPr/>
        </p:nvSpPr>
        <p:spPr>
          <a:xfrm>
            <a:off x="899592" y="1052443"/>
            <a:ext cx="6696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复制以下文字，粘贴到记事本中。 </a:t>
            </a:r>
            <a:endParaRPr lang="en-US" altLang="zh-CN" dirty="0"/>
          </a:p>
          <a:p>
            <a:r>
              <a:rPr lang="en-US" altLang="zh-CN" dirty="0" err="1"/>
              <a:t>clientIDstr</a:t>
            </a:r>
            <a:r>
              <a:rPr lang="en-US" altLang="zh-CN" dirty="0"/>
              <a:t> example </a:t>
            </a:r>
          </a:p>
          <a:p>
            <a:r>
              <a:rPr lang="en-US" altLang="zh-CN" dirty="0"/>
              <a:t>timestamp 999 </a:t>
            </a:r>
            <a:r>
              <a:rPr lang="en-US" altLang="zh-CN" dirty="0" err="1"/>
              <a:t>clientIdAAAdeviceNameBBBproductKeyCCCtimestampDDD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1BF3CC-27DF-4881-9E07-76D76828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292816"/>
            <a:ext cx="77819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94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3"/>
  <p:tag name="KSO_WM_TEMPLATE_SCENE_ID" val="1"/>
  <p:tag name="KSO_WM_TEMPLATE_JOB_ID" val="3"/>
  <p:tag name="KSO_WM_TEMPLATE_TOPIC_DEFAULT" val="0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_2">
  <a:themeElements>
    <a:clrScheme name="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vert="eaVert" wrap="square" rtlCol="0">
        <a:spAutoFit/>
        <a:scene3d>
          <a:camera prst="orthographicFront"/>
          <a:lightRig rig="soft" dir="t">
            <a:rot lat="0" lon="0" rev="15600000"/>
          </a:lightRig>
        </a:scene3d>
        <a:sp3d extrusionH="57150" prstMaterial="softEdge">
          <a:bevelT w="25400" h="38100"/>
        </a:sp3d>
      </a:bodyPr>
      <a:lstStyle>
        <a:defPPr algn="ctr">
          <a:defRPr lang="zh-CN" altLang="en-US" sz="2400" noProof="0">
            <a:ln>
              <a:noFill/>
            </a:ln>
            <a:solidFill>
              <a:srgbClr val="5C5CFE"/>
            </a:solidFill>
            <a:uLnTx/>
            <a:uFillTx/>
            <a:latin typeface="+mn-lt"/>
            <a:ea typeface="微软雅黑" panose="020B0503020204020204" charset="-122"/>
          </a:defRPr>
        </a:defPPr>
      </a:lstStyle>
    </a:txDef>
  </a:objectDefaults>
  <a:extraClrSchemeLst>
    <a:extraClrScheme>
      <a:clrScheme name="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30967</TotalTime>
  <Words>1748</Words>
  <Application>Microsoft Office PowerPoint</Application>
  <PresentationFormat>全屏显示(4:3)</PresentationFormat>
  <Paragraphs>116</Paragraphs>
  <Slides>45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隶书</vt:lpstr>
      <vt:lpstr>Arial</vt:lpstr>
      <vt:lpstr>Calibri</vt:lpstr>
      <vt:lpstr>Wingdings</vt:lpstr>
      <vt:lpstr>自定义设计方案</vt:lpstr>
      <vt:lpstr>自定义设计方案_2</vt:lpstr>
      <vt:lpstr> 智慧云平台创新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lxp</cp:lastModifiedBy>
  <cp:revision>804</cp:revision>
  <dcterms:created xsi:type="dcterms:W3CDTF">2012-02-15T07:57:00Z</dcterms:created>
  <dcterms:modified xsi:type="dcterms:W3CDTF">2022-11-03T10:23:00Z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  <property fmtid="{D5CDD505-2E9C-101B-9397-08002B2CF9AE}" pid="3" name="KSORubyTemplateID">
    <vt:lpwstr>2</vt:lpwstr>
  </property>
</Properties>
</file>